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4" r:id="rId8"/>
    <p:sldId id="267"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AEA7C-666B-402A-AC27-4C3EAC5A6C65}" v="3" dt="2019-04-09T07:48:52.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an Vellinga" userId="dd07eaf6-7f69-435f-816b-de39cdc130ee" providerId="ADAL" clId="{9BDAEA7C-666B-402A-AC27-4C3EAC5A6C65}"/>
    <pc:docChg chg="custSel mod addSld delSld modSld">
      <pc:chgData name="Daan Vellinga" userId="dd07eaf6-7f69-435f-816b-de39cdc130ee" providerId="ADAL" clId="{9BDAEA7C-666B-402A-AC27-4C3EAC5A6C65}" dt="2019-04-09T09:43:32.094" v="257" actId="20577"/>
      <pc:docMkLst>
        <pc:docMk/>
      </pc:docMkLst>
      <pc:sldChg chg="modSp">
        <pc:chgData name="Daan Vellinga" userId="dd07eaf6-7f69-435f-816b-de39cdc130ee" providerId="ADAL" clId="{9BDAEA7C-666B-402A-AC27-4C3EAC5A6C65}" dt="2019-04-09T09:43:32.094" v="257" actId="20577"/>
        <pc:sldMkLst>
          <pc:docMk/>
          <pc:sldMk cId="3666529253" sldId="258"/>
        </pc:sldMkLst>
        <pc:spChg chg="mod">
          <ac:chgData name="Daan Vellinga" userId="dd07eaf6-7f69-435f-816b-de39cdc130ee" providerId="ADAL" clId="{9BDAEA7C-666B-402A-AC27-4C3EAC5A6C65}" dt="2019-04-09T09:43:32.094" v="257" actId="20577"/>
          <ac:spMkLst>
            <pc:docMk/>
            <pc:sldMk cId="3666529253" sldId="258"/>
            <ac:spMk id="3" creationId="{069C4CC4-5800-4D0E-83EE-EDA3CA1E1033}"/>
          </ac:spMkLst>
        </pc:spChg>
      </pc:sldChg>
      <pc:sldChg chg="modSp">
        <pc:chgData name="Daan Vellinga" userId="dd07eaf6-7f69-435f-816b-de39cdc130ee" providerId="ADAL" clId="{9BDAEA7C-666B-402A-AC27-4C3EAC5A6C65}" dt="2019-04-09T09:42:52.709" v="241" actId="20577"/>
        <pc:sldMkLst>
          <pc:docMk/>
          <pc:sldMk cId="2305116036" sldId="264"/>
        </pc:sldMkLst>
        <pc:spChg chg="mod">
          <ac:chgData name="Daan Vellinga" userId="dd07eaf6-7f69-435f-816b-de39cdc130ee" providerId="ADAL" clId="{9BDAEA7C-666B-402A-AC27-4C3EAC5A6C65}" dt="2019-04-09T09:42:52.709" v="241" actId="20577"/>
          <ac:spMkLst>
            <pc:docMk/>
            <pc:sldMk cId="2305116036" sldId="264"/>
            <ac:spMk id="2" creationId="{A5AD81A5-135E-422D-B431-317686545A9C}"/>
          </ac:spMkLst>
        </pc:spChg>
      </pc:sldChg>
      <pc:sldChg chg="add del">
        <pc:chgData name="Daan Vellinga" userId="dd07eaf6-7f69-435f-816b-de39cdc130ee" providerId="ADAL" clId="{9BDAEA7C-666B-402A-AC27-4C3EAC5A6C65}" dt="2019-04-09T08:04:06.642" v="204" actId="2696"/>
        <pc:sldMkLst>
          <pc:docMk/>
          <pc:sldMk cId="3509399682" sldId="265"/>
        </pc:sldMkLst>
      </pc:sldChg>
      <pc:sldChg chg="add del">
        <pc:chgData name="Daan Vellinga" userId="dd07eaf6-7f69-435f-816b-de39cdc130ee" providerId="ADAL" clId="{9BDAEA7C-666B-402A-AC27-4C3EAC5A6C65}" dt="2019-04-09T08:04:08.384" v="205" actId="2696"/>
        <pc:sldMkLst>
          <pc:docMk/>
          <pc:sldMk cId="2172394555" sldId="266"/>
        </pc:sldMkLst>
      </pc:sldChg>
      <pc:sldChg chg="addSp modSp add mod setBg setClrOvrMap">
        <pc:chgData name="Daan Vellinga" userId="dd07eaf6-7f69-435f-816b-de39cdc130ee" providerId="ADAL" clId="{9BDAEA7C-666B-402A-AC27-4C3EAC5A6C65}" dt="2019-04-09T09:43:05.041" v="256" actId="20577"/>
        <pc:sldMkLst>
          <pc:docMk/>
          <pc:sldMk cId="286665398" sldId="267"/>
        </pc:sldMkLst>
        <pc:spChg chg="mod">
          <ac:chgData name="Daan Vellinga" userId="dd07eaf6-7f69-435f-816b-de39cdc130ee" providerId="ADAL" clId="{9BDAEA7C-666B-402A-AC27-4C3EAC5A6C65}" dt="2019-04-09T08:04:53.390" v="206" actId="26606"/>
          <ac:spMkLst>
            <pc:docMk/>
            <pc:sldMk cId="286665398" sldId="267"/>
            <ac:spMk id="2" creationId="{86DF5465-C81A-4DCF-9638-FC1642764C8B}"/>
          </ac:spMkLst>
        </pc:spChg>
        <pc:spChg chg="mod">
          <ac:chgData name="Daan Vellinga" userId="dd07eaf6-7f69-435f-816b-de39cdc130ee" providerId="ADAL" clId="{9BDAEA7C-666B-402A-AC27-4C3EAC5A6C65}" dt="2019-04-09T09:43:05.041" v="256" actId="20577"/>
          <ac:spMkLst>
            <pc:docMk/>
            <pc:sldMk cId="286665398" sldId="267"/>
            <ac:spMk id="3" creationId="{45E4AE87-FDF6-4801-926A-4F479289C764}"/>
          </ac:spMkLst>
        </pc:spChg>
        <pc:spChg chg="add">
          <ac:chgData name="Daan Vellinga" userId="dd07eaf6-7f69-435f-816b-de39cdc130ee" providerId="ADAL" clId="{9BDAEA7C-666B-402A-AC27-4C3EAC5A6C65}" dt="2019-04-09T08:04:53.390" v="206" actId="26606"/>
          <ac:spMkLst>
            <pc:docMk/>
            <pc:sldMk cId="286665398" sldId="267"/>
            <ac:spMk id="8" creationId="{48A740BC-A0AA-45E0-B899-2AE9C6FE11CA}"/>
          </ac:spMkLst>
        </pc:spChg>
        <pc:cxnChg chg="add">
          <ac:chgData name="Daan Vellinga" userId="dd07eaf6-7f69-435f-816b-de39cdc130ee" providerId="ADAL" clId="{9BDAEA7C-666B-402A-AC27-4C3EAC5A6C65}" dt="2019-04-09T08:04:53.390" v="206" actId="26606"/>
          <ac:cxnSpMkLst>
            <pc:docMk/>
            <pc:sldMk cId="286665398" sldId="267"/>
            <ac:cxnSpMk id="10" creationId="{B874EF51-C858-4BB9-97C3-D17755787127}"/>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A79F4-5FEB-4582-A428-161B0F2BE7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401E232-9718-4E08-AD52-D1F8829BC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380BEF5-DDE0-4C66-ADF3-F4FA56A9F8C3}"/>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5" name="Tijdelijke aanduiding voor voettekst 4">
            <a:extLst>
              <a:ext uri="{FF2B5EF4-FFF2-40B4-BE49-F238E27FC236}">
                <a16:creationId xmlns:a16="http://schemas.microsoft.com/office/drawing/2014/main" id="{0AFE2245-985C-4184-9F6D-4AC4D1B713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63F09C-A982-46FE-A18A-ADBEC820D3FA}"/>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189668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FFE71-21C2-4FC5-BC0A-7AEC6FADC3F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A53123B-6DDF-46FF-8A77-F302C484526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1C0999-8D96-473E-8913-65F84B40A703}"/>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5" name="Tijdelijke aanduiding voor voettekst 4">
            <a:extLst>
              <a:ext uri="{FF2B5EF4-FFF2-40B4-BE49-F238E27FC236}">
                <a16:creationId xmlns:a16="http://schemas.microsoft.com/office/drawing/2014/main" id="{F9DB3DF3-C23D-4F82-8990-89D7FA69D2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30931D-42D0-4EAC-9C09-3B1FD078B9C3}"/>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26294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644EE72-5455-465E-8CB4-147B144F835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CF14726-2B93-4F7C-93A9-8BBF6B0A6F7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F88ABC-1AA7-4D67-B633-FE51ADA50D12}"/>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5" name="Tijdelijke aanduiding voor voettekst 4">
            <a:extLst>
              <a:ext uri="{FF2B5EF4-FFF2-40B4-BE49-F238E27FC236}">
                <a16:creationId xmlns:a16="http://schemas.microsoft.com/office/drawing/2014/main" id="{BB43458E-6BB3-4E48-8D0B-49F01650F6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44B40D-390C-47FB-B9E3-98BEA581103F}"/>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82990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1ACEC-3813-4219-8B84-897544ACB68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920C30-57A1-4F91-9E3C-5B12CE98A40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7C752C-C2F4-4360-94F6-017E701C13FB}"/>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5" name="Tijdelijke aanduiding voor voettekst 4">
            <a:extLst>
              <a:ext uri="{FF2B5EF4-FFF2-40B4-BE49-F238E27FC236}">
                <a16:creationId xmlns:a16="http://schemas.microsoft.com/office/drawing/2014/main" id="{40C099DA-125E-49C2-BD83-5FA4C207B3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1C8F87-4161-4F78-A79D-B509D054FFF5}"/>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176809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16741-171A-43F2-BF70-F9200B08896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01704A4-0D11-4AAC-8CFA-4F3AD0C87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9478703-FC9D-41A9-B769-3FBDD24DD4D1}"/>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5" name="Tijdelijke aanduiding voor voettekst 4">
            <a:extLst>
              <a:ext uri="{FF2B5EF4-FFF2-40B4-BE49-F238E27FC236}">
                <a16:creationId xmlns:a16="http://schemas.microsoft.com/office/drawing/2014/main" id="{EF120760-DCE8-46AA-B1F8-3156187B6F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23F11D-E68C-44F1-A558-93A868DCB606}"/>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93057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8A3D6-6EDC-4B3B-A4AB-18525B62B2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F7460D1-5B8C-4AFF-A092-C3AB05270FC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C01755-E7DA-443B-A8BF-32D6F25A77B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317027-3A98-4244-AEC2-B3AD79CD326F}"/>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6" name="Tijdelijke aanduiding voor voettekst 5">
            <a:extLst>
              <a:ext uri="{FF2B5EF4-FFF2-40B4-BE49-F238E27FC236}">
                <a16:creationId xmlns:a16="http://schemas.microsoft.com/office/drawing/2014/main" id="{93C2997A-1D18-4E3E-83F2-35E33AFE0A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15FE3C-70E9-449C-8093-8CD932B58D49}"/>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156183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77DA1-4DDB-49F8-A116-1930A5981F7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6AB7FD7-B9F6-4832-A3EB-B0A670A62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0E481E9-8681-4167-8446-C9425781B8F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BD00165-607B-462F-ADB5-F1A27398E8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1C6EF73-F943-44ED-B021-99A92696314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5FF864-57B9-48E3-A191-F16A9A5BE2DA}"/>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8" name="Tijdelijke aanduiding voor voettekst 7">
            <a:extLst>
              <a:ext uri="{FF2B5EF4-FFF2-40B4-BE49-F238E27FC236}">
                <a16:creationId xmlns:a16="http://schemas.microsoft.com/office/drawing/2014/main" id="{C677B94A-CC18-4805-B188-7ACA45A1AE4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0D7671F-1F80-459B-A000-8ED5C575798F}"/>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275121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820EE-6827-4C64-9CA2-E293EA6583B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20F5358-41FC-44A7-9460-6D4C16771404}"/>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4" name="Tijdelijke aanduiding voor voettekst 3">
            <a:extLst>
              <a:ext uri="{FF2B5EF4-FFF2-40B4-BE49-F238E27FC236}">
                <a16:creationId xmlns:a16="http://schemas.microsoft.com/office/drawing/2014/main" id="{4919F3E4-4B6E-44B6-A466-50663152B4D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3D64FB4-E2D4-4CE8-9F11-18EB0BFB4E97}"/>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73535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E49FFEB-0429-410C-9572-6EB85D2D7835}"/>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3" name="Tijdelijke aanduiding voor voettekst 2">
            <a:extLst>
              <a:ext uri="{FF2B5EF4-FFF2-40B4-BE49-F238E27FC236}">
                <a16:creationId xmlns:a16="http://schemas.microsoft.com/office/drawing/2014/main" id="{3A3DAEFF-5FB1-4179-A32E-DFA496B3A6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B9997C2-C257-422B-8B07-7C12B89E25AF}"/>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62844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D40B2-C926-4766-AE6D-34811945D3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E0E75D7-94E1-46BE-9086-15617A7F5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1D19E1-EC4C-4E9D-A621-61FEFE70C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B34593C-E610-408B-902F-B6FC18FD678D}"/>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6" name="Tijdelijke aanduiding voor voettekst 5">
            <a:extLst>
              <a:ext uri="{FF2B5EF4-FFF2-40B4-BE49-F238E27FC236}">
                <a16:creationId xmlns:a16="http://schemas.microsoft.com/office/drawing/2014/main" id="{F944B1E7-DC2A-45FD-B1B5-99603291532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1FF9AA-F9EB-4A6C-97E6-B5D5230ACA31}"/>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367152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2903B-1058-45C5-A8A1-BE52F49130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F99367-29C3-4810-A1F0-1BACECE91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A1720A3-4A1F-44BD-9C44-582271FF3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E74CE68-591D-4E1B-A261-8A2DB4F72FEE}"/>
              </a:ext>
            </a:extLst>
          </p:cNvPr>
          <p:cNvSpPr>
            <a:spLocks noGrp="1"/>
          </p:cNvSpPr>
          <p:nvPr>
            <p:ph type="dt" sz="half" idx="10"/>
          </p:nvPr>
        </p:nvSpPr>
        <p:spPr/>
        <p:txBody>
          <a:bodyPr/>
          <a:lstStyle/>
          <a:p>
            <a:fld id="{45AF9E0D-4208-481A-88CA-6CF28FCBAD81}" type="datetimeFigureOut">
              <a:rPr lang="nl-NL" smtClean="0"/>
              <a:t>9-4-2019</a:t>
            </a:fld>
            <a:endParaRPr lang="nl-NL"/>
          </a:p>
        </p:txBody>
      </p:sp>
      <p:sp>
        <p:nvSpPr>
          <p:cNvPr id="6" name="Tijdelijke aanduiding voor voettekst 5">
            <a:extLst>
              <a:ext uri="{FF2B5EF4-FFF2-40B4-BE49-F238E27FC236}">
                <a16:creationId xmlns:a16="http://schemas.microsoft.com/office/drawing/2014/main" id="{4A6F9441-4DBB-4CE2-9A8A-086C142359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F03BBF-551F-4100-8185-70BDA440B1E2}"/>
              </a:ext>
            </a:extLst>
          </p:cNvPr>
          <p:cNvSpPr>
            <a:spLocks noGrp="1"/>
          </p:cNvSpPr>
          <p:nvPr>
            <p:ph type="sldNum" sz="quarter" idx="12"/>
          </p:nvPr>
        </p:nvSpPr>
        <p:spPr/>
        <p:txBody>
          <a:bodyPr/>
          <a:lstStyle/>
          <a:p>
            <a:fld id="{20099B2E-FBDC-4850-BEC9-BF2E03F7162C}" type="slidenum">
              <a:rPr lang="nl-NL" smtClean="0"/>
              <a:t>‹nr.›</a:t>
            </a:fld>
            <a:endParaRPr lang="nl-NL"/>
          </a:p>
        </p:txBody>
      </p:sp>
    </p:spTree>
    <p:extLst>
      <p:ext uri="{BB962C8B-B14F-4D97-AF65-F5344CB8AC3E}">
        <p14:creationId xmlns:p14="http://schemas.microsoft.com/office/powerpoint/2010/main" val="274934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B1334F-33FF-4E70-8FDC-28ABACA32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0B9524-5F8C-4515-A51C-9E705817B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ADE97F-D595-46DF-A137-AD826AE67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F9E0D-4208-481A-88CA-6CF28FCBAD81}" type="datetimeFigureOut">
              <a:rPr lang="nl-NL" smtClean="0"/>
              <a:t>9-4-2019</a:t>
            </a:fld>
            <a:endParaRPr lang="nl-NL"/>
          </a:p>
        </p:txBody>
      </p:sp>
      <p:sp>
        <p:nvSpPr>
          <p:cNvPr id="5" name="Tijdelijke aanduiding voor voettekst 4">
            <a:extLst>
              <a:ext uri="{FF2B5EF4-FFF2-40B4-BE49-F238E27FC236}">
                <a16:creationId xmlns:a16="http://schemas.microsoft.com/office/drawing/2014/main" id="{C61FA3B8-B46D-4632-8C4E-5F30C91B5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C3E785-5D92-4BD0-ACBD-404757F870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99B2E-FBDC-4850-BEC9-BF2E03F7162C}" type="slidenum">
              <a:rPr lang="nl-NL" smtClean="0"/>
              <a:t>‹nr.›</a:t>
            </a:fld>
            <a:endParaRPr lang="nl-NL"/>
          </a:p>
        </p:txBody>
      </p:sp>
    </p:spTree>
    <p:extLst>
      <p:ext uri="{BB962C8B-B14F-4D97-AF65-F5344CB8AC3E}">
        <p14:creationId xmlns:p14="http://schemas.microsoft.com/office/powerpoint/2010/main" val="1525346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2DC10-213A-4334-9269-FA0D6342EA7E}"/>
              </a:ext>
            </a:extLst>
          </p:cNvPr>
          <p:cNvSpPr>
            <a:spLocks noGrp="1"/>
          </p:cNvSpPr>
          <p:nvPr>
            <p:ph type="ctrTitle"/>
          </p:nvPr>
        </p:nvSpPr>
        <p:spPr>
          <a:xfrm>
            <a:off x="4128368" y="4522156"/>
            <a:ext cx="4937937" cy="1363215"/>
          </a:xfrm>
        </p:spPr>
        <p:txBody>
          <a:bodyPr anchor="t">
            <a:normAutofit/>
          </a:bodyPr>
          <a:lstStyle/>
          <a:p>
            <a:pPr algn="l"/>
            <a:r>
              <a:rPr lang="nl-NL" sz="4400"/>
              <a:t>Art &amp; Design</a:t>
            </a:r>
            <a:br>
              <a:rPr lang="nl-NL" sz="4400"/>
            </a:br>
            <a:r>
              <a:rPr lang="nl-NL" sz="4400"/>
              <a:t>Grafisch vormgeven</a:t>
            </a:r>
          </a:p>
        </p:txBody>
      </p:sp>
      <p:sp>
        <p:nvSpPr>
          <p:cNvPr id="27" name="Freeform: Shape 2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2E429136-C145-4BA2-83F6-5BCCF3F9F804}"/>
              </a:ext>
            </a:extLst>
          </p:cNvPr>
          <p:cNvPicPr>
            <a:picLocks noChangeAspect="1"/>
          </p:cNvPicPr>
          <p:nvPr/>
        </p:nvPicPr>
        <p:blipFill rotWithShape="1">
          <a:blip r:embed="rId2"/>
          <a:srcRect r="-1" b="3084"/>
          <a:stretch/>
        </p:blipFill>
        <p:spPr>
          <a:xfrm>
            <a:off x="1246573" y="10"/>
            <a:ext cx="391363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Afbeelding 5">
            <a:extLst>
              <a:ext uri="{FF2B5EF4-FFF2-40B4-BE49-F238E27FC236}">
                <a16:creationId xmlns:a16="http://schemas.microsoft.com/office/drawing/2014/main" id="{08348EAF-B7E1-4550-BB2F-905003C04284}"/>
              </a:ext>
            </a:extLst>
          </p:cNvPr>
          <p:cNvPicPr>
            <a:picLocks noChangeAspect="1"/>
          </p:cNvPicPr>
          <p:nvPr/>
        </p:nvPicPr>
        <p:blipFill rotWithShape="1">
          <a:blip r:embed="rId3"/>
          <a:srcRect l="2473" r="12737" b="-1"/>
          <a:stretch/>
        </p:blipFill>
        <p:spPr>
          <a:xfrm>
            <a:off x="20" y="2288331"/>
            <a:ext cx="356461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36" name="Oval 3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87BF3298-7A80-4307-8443-4439399FEE18}"/>
              </a:ext>
            </a:extLst>
          </p:cNvPr>
          <p:cNvPicPr>
            <a:picLocks noChangeAspect="1"/>
          </p:cNvPicPr>
          <p:nvPr/>
        </p:nvPicPr>
        <p:blipFill rotWithShape="1">
          <a:blip r:embed="rId4"/>
          <a:srcRect t="16853" r="-2" b="16146"/>
          <a:stretch/>
        </p:blipFill>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7" name="Freeform: Shape 3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64F36F69-A727-4428-9676-9765A2862C51}"/>
              </a:ext>
            </a:extLst>
          </p:cNvPr>
          <p:cNvPicPr>
            <a:picLocks noChangeAspect="1"/>
          </p:cNvPicPr>
          <p:nvPr/>
        </p:nvPicPr>
        <p:blipFill rotWithShape="1">
          <a:blip r:embed="rId5"/>
          <a:srcRect l="11140" r="16314" b="3"/>
          <a:stretch/>
        </p:blipFill>
        <p:spPr>
          <a:xfrm>
            <a:off x="8918761" y="-4331"/>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5" name="Freeform: Shape 3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5BB3EF4F-8C8A-47F0-B7F6-9CD20C48BA17}"/>
              </a:ext>
            </a:extLst>
          </p:cNvPr>
          <p:cNvPicPr>
            <a:picLocks noChangeAspect="1"/>
          </p:cNvPicPr>
          <p:nvPr/>
        </p:nvPicPr>
        <p:blipFill rotWithShape="1">
          <a:blip r:embed="rId6"/>
          <a:srcRect l="25748" r="5732"/>
          <a:stretch/>
        </p:blipFill>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946317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C7888D82-A2BC-4716-BF78-D69BBD64B7F6}"/>
              </a:ext>
            </a:extLst>
          </p:cNvPr>
          <p:cNvSpPr txBox="1"/>
          <p:nvPr/>
        </p:nvSpPr>
        <p:spPr>
          <a:xfrm>
            <a:off x="1158240" y="1122363"/>
            <a:ext cx="6339840" cy="238760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600" kern="1200" dirty="0">
              <a:solidFill>
                <a:schemeClr val="tx1">
                  <a:lumMod val="85000"/>
                  <a:lumOff val="15000"/>
                </a:schemeClr>
              </a:solidFill>
              <a:latin typeface="+mj-lt"/>
              <a:ea typeface="+mj-ea"/>
              <a:cs typeface="+mj-cs"/>
            </a:endParaRP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12CC46E9-A783-4457-AEF5-FEBD435626D3}"/>
              </a:ext>
            </a:extLst>
          </p:cNvPr>
          <p:cNvSpPr/>
          <p:nvPr/>
        </p:nvSpPr>
        <p:spPr>
          <a:xfrm>
            <a:off x="2741292" y="1354612"/>
            <a:ext cx="6096000" cy="4185761"/>
          </a:xfrm>
          <a:prstGeom prst="rect">
            <a:avLst/>
          </a:prstGeom>
        </p:spPr>
        <p:txBody>
          <a:bodyPr>
            <a:spAutoFit/>
          </a:bodyPr>
          <a:lstStyle/>
          <a:p>
            <a:r>
              <a:rPr lang="nl-NL" sz="3200" b="1" u="sng" dirty="0"/>
              <a:t>1. Wat is grafisch vormgeven?</a:t>
            </a:r>
          </a:p>
          <a:p>
            <a:endParaRPr lang="nl-NL" dirty="0"/>
          </a:p>
          <a:p>
            <a:r>
              <a:rPr lang="nl-NL" dirty="0"/>
              <a:t>Een grafisch ontwerper/ vormgever is iemand die zich beroepshalve bezighoudt met het verzorgen van de grafische vormgeving van drukwerk zoals brochures, boekomslagen, flyers en visitekaartjes. Ook is deze verantwoordelijk voor het ontwerp van (digitale) producten als complete huisstijlen en beeldmerken van websites.</a:t>
            </a:r>
          </a:p>
          <a:p>
            <a:r>
              <a:rPr lang="nl-NL" dirty="0"/>
              <a:t>Een grafisch vormgever komt natuurlijk in aanraking met opdrachtgevers. Hij moet samen met de opdrachtgever,</a:t>
            </a:r>
          </a:p>
          <a:p>
            <a:r>
              <a:rPr lang="nl-NL" dirty="0"/>
              <a:t>(bedrijf of particulier) tot een goed ontwerp komen, die moet voldoen aan alle wensen van de klant. Ook komt een grafisch vormgever bijvoorbeeld in contact met fotografen en illustrators. </a:t>
            </a:r>
          </a:p>
        </p:txBody>
      </p:sp>
    </p:spTree>
    <p:extLst>
      <p:ext uri="{BB962C8B-B14F-4D97-AF65-F5344CB8AC3E}">
        <p14:creationId xmlns:p14="http://schemas.microsoft.com/office/powerpoint/2010/main" val="638865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D8C0625E-3AC3-486E-B91C-F837066C6447}"/>
              </a:ext>
            </a:extLst>
          </p:cNvPr>
          <p:cNvSpPr txBox="1"/>
          <p:nvPr/>
        </p:nvSpPr>
        <p:spPr>
          <a:xfrm>
            <a:off x="838199" y="4525347"/>
            <a:ext cx="6801321" cy="1737360"/>
          </a:xfrm>
          <a:prstGeom prst="rect">
            <a:avLst/>
          </a:prstGeom>
        </p:spPr>
        <p:txBody>
          <a:bodyPr vert="horz" lIns="91440" tIns="45720" rIns="91440" bIns="45720" rtlCol="0" anchor="ctr">
            <a:normAutofit/>
          </a:bodyPr>
          <a:lstStyle/>
          <a:p>
            <a:pPr algn="r">
              <a:lnSpc>
                <a:spcPct val="90000"/>
              </a:lnSpc>
              <a:spcBef>
                <a:spcPct val="0"/>
              </a:spcBef>
              <a:spcAft>
                <a:spcPts val="600"/>
              </a:spcAft>
            </a:pPr>
            <a:endParaRPr lang="en-US" sz="6000" b="1" u="sng" kern="1200" dirty="0">
              <a:solidFill>
                <a:schemeClr val="tx1"/>
              </a:solidFill>
              <a:latin typeface="+mj-lt"/>
              <a:ea typeface="+mj-ea"/>
              <a:cs typeface="+mj-cs"/>
            </a:endParaRP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hthoek 2">
            <a:extLst>
              <a:ext uri="{FF2B5EF4-FFF2-40B4-BE49-F238E27FC236}">
                <a16:creationId xmlns:a16="http://schemas.microsoft.com/office/drawing/2014/main" id="{069C4CC4-5800-4D0E-83EE-EDA3CA1E1033}"/>
              </a:ext>
            </a:extLst>
          </p:cNvPr>
          <p:cNvSpPr/>
          <p:nvPr/>
        </p:nvSpPr>
        <p:spPr>
          <a:xfrm>
            <a:off x="838200" y="3826403"/>
            <a:ext cx="6962192" cy="2523768"/>
          </a:xfrm>
          <a:prstGeom prst="rect">
            <a:avLst/>
          </a:prstGeom>
        </p:spPr>
        <p:txBody>
          <a:bodyPr wrap="square">
            <a:spAutoFit/>
          </a:bodyPr>
          <a:lstStyle/>
          <a:p>
            <a:r>
              <a:rPr lang="nl-NL" sz="3200" b="1" u="sng" dirty="0"/>
              <a:t>2. Casus</a:t>
            </a:r>
          </a:p>
          <a:p>
            <a:endParaRPr lang="nl-NL" dirty="0"/>
          </a:p>
          <a:p>
            <a:r>
              <a:rPr lang="nl-NL" dirty="0"/>
              <a:t>Deze periode kruip je in de huid van een grafisch vormgever en gaat uit verschillende onderwerpen (volgende dia) een keuze maken. Je werkt 2-dimensionaal. Heb je je keuze gemaakt dan bedenk je er zelf een probleemstelling (casus) bij…..!</a:t>
            </a:r>
          </a:p>
          <a:p>
            <a:endParaRPr lang="nl-NL" dirty="0"/>
          </a:p>
          <a:p>
            <a:r>
              <a:rPr lang="nl-NL" b="1" dirty="0"/>
              <a:t>Succes!</a:t>
            </a:r>
          </a:p>
        </p:txBody>
      </p:sp>
    </p:spTree>
    <p:extLst>
      <p:ext uri="{BB962C8B-B14F-4D97-AF65-F5344CB8AC3E}">
        <p14:creationId xmlns:p14="http://schemas.microsoft.com/office/powerpoint/2010/main" val="3666529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kstvak 1">
            <a:extLst>
              <a:ext uri="{FF2B5EF4-FFF2-40B4-BE49-F238E27FC236}">
                <a16:creationId xmlns:a16="http://schemas.microsoft.com/office/drawing/2014/main" id="{68698555-A101-451C-B598-9A542270DF88}"/>
              </a:ext>
            </a:extLst>
          </p:cNvPr>
          <p:cNvSpPr txBox="1"/>
          <p:nvPr/>
        </p:nvSpPr>
        <p:spPr>
          <a:xfrm>
            <a:off x="2913466" y="2425148"/>
            <a:ext cx="6034335" cy="3822927"/>
          </a:xfrm>
          <a:prstGeom prst="rect">
            <a:avLst/>
          </a:prstGeom>
        </p:spPr>
        <p:txBody>
          <a:bodyPr vert="horz" lIns="91440" tIns="45720" rIns="91440" bIns="45720" rtlCol="0" anchor="b">
            <a:normAutofit fontScale="25000" lnSpcReduction="20000"/>
          </a:bodyPr>
          <a:lstStyle/>
          <a:p>
            <a:pPr algn="ctr">
              <a:lnSpc>
                <a:spcPct val="90000"/>
              </a:lnSpc>
              <a:spcBef>
                <a:spcPct val="0"/>
              </a:spcBef>
              <a:spcAft>
                <a:spcPts val="600"/>
              </a:spcAft>
            </a:pPr>
            <a:endParaRPr lang="en-US" sz="12800" b="1" u="sng" kern="1200" dirty="0">
              <a:solidFill>
                <a:srgbClr val="FFFFFF"/>
              </a:solidFill>
              <a:latin typeface="+mj-lt"/>
              <a:ea typeface="+mj-ea"/>
              <a:cs typeface="+mj-cs"/>
            </a:endParaRPr>
          </a:p>
          <a:p>
            <a:pPr algn="ctr">
              <a:lnSpc>
                <a:spcPct val="90000"/>
              </a:lnSpc>
              <a:spcBef>
                <a:spcPct val="0"/>
              </a:spcBef>
              <a:spcAft>
                <a:spcPts val="600"/>
              </a:spcAft>
            </a:pPr>
            <a:endParaRPr lang="en-US" sz="12800" b="1" u="sng" dirty="0">
              <a:solidFill>
                <a:srgbClr val="FFFFFF"/>
              </a:solidFill>
              <a:latin typeface="+mj-lt"/>
              <a:ea typeface="+mj-ea"/>
              <a:cs typeface="+mj-cs"/>
            </a:endParaRPr>
          </a:p>
          <a:p>
            <a:pPr algn="ctr">
              <a:lnSpc>
                <a:spcPct val="90000"/>
              </a:lnSpc>
              <a:spcBef>
                <a:spcPct val="0"/>
              </a:spcBef>
              <a:spcAft>
                <a:spcPts val="600"/>
              </a:spcAft>
            </a:pPr>
            <a:r>
              <a:rPr lang="en-US" sz="12800" b="1" u="sng" kern="1200" dirty="0">
                <a:solidFill>
                  <a:srgbClr val="FFFFFF"/>
                </a:solidFill>
                <a:latin typeface="+mj-lt"/>
                <a:ea typeface="+mj-ea"/>
                <a:cs typeface="+mj-cs"/>
              </a:rPr>
              <a:t>3. </a:t>
            </a:r>
            <a:r>
              <a:rPr lang="en-US" sz="12800" b="1" u="sng" dirty="0" err="1">
                <a:solidFill>
                  <a:srgbClr val="FFFFFF"/>
                </a:solidFill>
                <a:latin typeface="+mj-lt"/>
                <a:ea typeface="+mj-ea"/>
                <a:cs typeface="+mj-cs"/>
              </a:rPr>
              <a:t>O</a:t>
            </a:r>
            <a:r>
              <a:rPr lang="en-US" sz="12800" b="1" u="sng" kern="1200" dirty="0" err="1">
                <a:solidFill>
                  <a:srgbClr val="FFFFFF"/>
                </a:solidFill>
                <a:latin typeface="+mj-lt"/>
                <a:ea typeface="+mj-ea"/>
                <a:cs typeface="+mj-cs"/>
              </a:rPr>
              <a:t>nderwerpen</a:t>
            </a:r>
            <a:endParaRPr lang="en-US" sz="12800" b="1" u="sng" kern="1200" dirty="0">
              <a:solidFill>
                <a:srgbClr val="FFFFFF"/>
              </a:solidFill>
              <a:latin typeface="+mj-lt"/>
              <a:ea typeface="+mj-ea"/>
              <a:cs typeface="+mj-cs"/>
            </a:endParaRPr>
          </a:p>
          <a:p>
            <a:pPr algn="ctr">
              <a:lnSpc>
                <a:spcPct val="90000"/>
              </a:lnSpc>
              <a:spcBef>
                <a:spcPct val="0"/>
              </a:spcBef>
              <a:spcAft>
                <a:spcPts val="600"/>
              </a:spcAft>
            </a:pPr>
            <a:endParaRPr lang="en-US" sz="6700" b="1" u="sng" kern="1200" dirty="0">
              <a:solidFill>
                <a:srgbClr val="FFFFFF"/>
              </a:solidFill>
              <a:latin typeface="+mj-lt"/>
              <a:ea typeface="+mj-ea"/>
              <a:cs typeface="+mj-cs"/>
            </a:endParaRPr>
          </a:p>
          <a:p>
            <a:pPr algn="ctr">
              <a:lnSpc>
                <a:spcPct val="90000"/>
              </a:lnSpc>
              <a:spcBef>
                <a:spcPct val="0"/>
              </a:spcBef>
              <a:spcAft>
                <a:spcPts val="600"/>
              </a:spcAft>
            </a:pPr>
            <a:r>
              <a:rPr lang="nl-NL" sz="7200" dirty="0">
                <a:solidFill>
                  <a:srgbClr val="FFFFFF"/>
                </a:solidFill>
                <a:latin typeface="+mj-lt"/>
                <a:ea typeface="+mj-ea"/>
                <a:cs typeface="+mj-cs"/>
              </a:rPr>
              <a:t>- Omslag voor een boek bijvoorbeeld: kookboek of een thriller</a:t>
            </a:r>
          </a:p>
          <a:p>
            <a:pPr algn="ctr">
              <a:lnSpc>
                <a:spcPct val="90000"/>
              </a:lnSpc>
              <a:spcBef>
                <a:spcPct val="0"/>
              </a:spcBef>
              <a:spcAft>
                <a:spcPts val="600"/>
              </a:spcAft>
            </a:pPr>
            <a:r>
              <a:rPr lang="nl-NL" sz="7200" dirty="0">
                <a:solidFill>
                  <a:srgbClr val="FFFFFF"/>
                </a:solidFill>
                <a:latin typeface="+mj-lt"/>
                <a:ea typeface="+mj-ea"/>
                <a:cs typeface="+mj-cs"/>
              </a:rPr>
              <a:t>- Geboortekaartje</a:t>
            </a:r>
          </a:p>
          <a:p>
            <a:pPr algn="ctr">
              <a:lnSpc>
                <a:spcPct val="90000"/>
              </a:lnSpc>
              <a:spcBef>
                <a:spcPct val="0"/>
              </a:spcBef>
              <a:spcAft>
                <a:spcPts val="600"/>
              </a:spcAft>
            </a:pPr>
            <a:r>
              <a:rPr lang="nl-NL" sz="7200" dirty="0">
                <a:solidFill>
                  <a:srgbClr val="FFFFFF"/>
                </a:solidFill>
                <a:latin typeface="+mj-lt"/>
                <a:ea typeface="+mj-ea"/>
                <a:cs typeface="+mj-cs"/>
              </a:rPr>
              <a:t>- Plattegrond voor een pretpark ( bijvoorbeeld de Efteling)</a:t>
            </a:r>
          </a:p>
          <a:p>
            <a:pPr algn="ctr">
              <a:lnSpc>
                <a:spcPct val="90000"/>
              </a:lnSpc>
              <a:spcBef>
                <a:spcPct val="0"/>
              </a:spcBef>
              <a:spcAft>
                <a:spcPts val="600"/>
              </a:spcAft>
            </a:pPr>
            <a:r>
              <a:rPr lang="nl-NL" sz="7200" dirty="0">
                <a:solidFill>
                  <a:srgbClr val="FFFFFF"/>
                </a:solidFill>
                <a:latin typeface="+mj-lt"/>
                <a:ea typeface="+mj-ea"/>
                <a:cs typeface="+mj-cs"/>
              </a:rPr>
              <a:t>- Poster voor een festival/popconcert/theatervoorstelling,etc… .</a:t>
            </a:r>
          </a:p>
          <a:p>
            <a:pPr algn="ctr">
              <a:lnSpc>
                <a:spcPct val="90000"/>
              </a:lnSpc>
              <a:spcBef>
                <a:spcPct val="0"/>
              </a:spcBef>
              <a:spcAft>
                <a:spcPts val="600"/>
              </a:spcAft>
            </a:pPr>
            <a:r>
              <a:rPr lang="nl-NL" sz="7200" dirty="0">
                <a:solidFill>
                  <a:srgbClr val="FFFFFF"/>
                </a:solidFill>
                <a:latin typeface="+mj-lt"/>
                <a:ea typeface="+mj-ea"/>
                <a:cs typeface="+mj-cs"/>
              </a:rPr>
              <a:t>- Nieuwe lay-out voor de kleding van je sportclub</a:t>
            </a:r>
          </a:p>
          <a:p>
            <a:pPr algn="ctr">
              <a:lnSpc>
                <a:spcPct val="90000"/>
              </a:lnSpc>
              <a:spcBef>
                <a:spcPct val="0"/>
              </a:spcBef>
              <a:spcAft>
                <a:spcPts val="600"/>
              </a:spcAft>
            </a:pPr>
            <a:r>
              <a:rPr lang="nl-NL" sz="7200" dirty="0">
                <a:solidFill>
                  <a:srgbClr val="FFFFFF"/>
                </a:solidFill>
                <a:latin typeface="+mj-lt"/>
                <a:ea typeface="+mj-ea"/>
                <a:cs typeface="+mj-cs"/>
              </a:rPr>
              <a:t>- Reclameposter</a:t>
            </a:r>
          </a:p>
          <a:p>
            <a:pPr algn="ctr">
              <a:lnSpc>
                <a:spcPct val="90000"/>
              </a:lnSpc>
              <a:spcBef>
                <a:spcPct val="0"/>
              </a:spcBef>
              <a:spcAft>
                <a:spcPts val="600"/>
              </a:spcAft>
            </a:pPr>
            <a:r>
              <a:rPr lang="nl-NL" sz="7200" dirty="0">
                <a:solidFill>
                  <a:srgbClr val="FFFFFF"/>
                </a:solidFill>
                <a:latin typeface="+mj-lt"/>
                <a:ea typeface="+mj-ea"/>
                <a:cs typeface="+mj-cs"/>
              </a:rPr>
              <a:t>-Website ontwerpen</a:t>
            </a:r>
          </a:p>
          <a:p>
            <a:pPr algn="ctr">
              <a:lnSpc>
                <a:spcPct val="90000"/>
              </a:lnSpc>
              <a:spcBef>
                <a:spcPct val="0"/>
              </a:spcBef>
              <a:spcAft>
                <a:spcPts val="600"/>
              </a:spcAft>
            </a:pPr>
            <a:r>
              <a:rPr lang="nl-NL" sz="7200" dirty="0">
                <a:solidFill>
                  <a:srgbClr val="FFFFFF"/>
                </a:solidFill>
                <a:latin typeface="+mj-lt"/>
                <a:ea typeface="+mj-ea"/>
                <a:cs typeface="+mj-cs"/>
              </a:rPr>
              <a:t>-Lay-out voor een gezelschapsspel</a:t>
            </a:r>
          </a:p>
          <a:p>
            <a:pPr algn="ctr">
              <a:lnSpc>
                <a:spcPct val="90000"/>
              </a:lnSpc>
              <a:spcBef>
                <a:spcPct val="0"/>
              </a:spcBef>
              <a:spcAft>
                <a:spcPts val="600"/>
              </a:spcAft>
            </a:pPr>
            <a:r>
              <a:rPr lang="nl-NL" sz="7200" dirty="0">
                <a:solidFill>
                  <a:srgbClr val="FFFFFF"/>
                </a:solidFill>
                <a:latin typeface="+mj-lt"/>
                <a:ea typeface="+mj-ea"/>
                <a:cs typeface="+mj-cs"/>
              </a:rPr>
              <a:t>- Visitekaartje</a:t>
            </a:r>
          </a:p>
          <a:p>
            <a:pPr algn="ctr">
              <a:lnSpc>
                <a:spcPct val="90000"/>
              </a:lnSpc>
              <a:spcBef>
                <a:spcPct val="0"/>
              </a:spcBef>
              <a:spcAft>
                <a:spcPts val="600"/>
              </a:spcAft>
            </a:pPr>
            <a:r>
              <a:rPr lang="nl-NL" sz="7200" dirty="0">
                <a:solidFill>
                  <a:srgbClr val="FFFFFF"/>
                </a:solidFill>
                <a:latin typeface="+mj-lt"/>
                <a:ea typeface="+mj-ea"/>
                <a:cs typeface="+mj-cs"/>
              </a:rPr>
              <a:t>- Logo ontwerpen</a:t>
            </a:r>
          </a:p>
          <a:p>
            <a:pPr algn="ctr">
              <a:lnSpc>
                <a:spcPct val="90000"/>
              </a:lnSpc>
              <a:spcBef>
                <a:spcPct val="0"/>
              </a:spcBef>
              <a:spcAft>
                <a:spcPts val="600"/>
              </a:spcAft>
            </a:pPr>
            <a:r>
              <a:rPr lang="nl-NL" sz="7200" dirty="0">
                <a:solidFill>
                  <a:srgbClr val="FFFFFF"/>
                </a:solidFill>
                <a:latin typeface="+mj-lt"/>
                <a:ea typeface="+mj-ea"/>
                <a:cs typeface="+mj-cs"/>
              </a:rPr>
              <a:t>- Brochure ontwerpen</a:t>
            </a:r>
          </a:p>
          <a:p>
            <a:pPr algn="ctr">
              <a:lnSpc>
                <a:spcPct val="90000"/>
              </a:lnSpc>
              <a:spcBef>
                <a:spcPct val="0"/>
              </a:spcBef>
              <a:spcAft>
                <a:spcPts val="600"/>
              </a:spcAft>
            </a:pPr>
            <a:r>
              <a:rPr lang="nl-NL" sz="7200" dirty="0">
                <a:solidFill>
                  <a:srgbClr val="FFFFFF"/>
                </a:solidFill>
                <a:latin typeface="+mj-lt"/>
                <a:ea typeface="+mj-ea"/>
                <a:cs typeface="+mj-cs"/>
              </a:rPr>
              <a:t>-Verpakking ontwerpen voor een product</a:t>
            </a:r>
          </a:p>
          <a:p>
            <a:pPr algn="ctr">
              <a:lnSpc>
                <a:spcPct val="90000"/>
              </a:lnSpc>
              <a:spcBef>
                <a:spcPct val="0"/>
              </a:spcBef>
              <a:spcAft>
                <a:spcPts val="600"/>
              </a:spcAft>
            </a:pPr>
            <a:r>
              <a:rPr lang="nl-NL" sz="7200" dirty="0">
                <a:solidFill>
                  <a:srgbClr val="FFFFFF"/>
                </a:solidFill>
                <a:latin typeface="+mj-lt"/>
                <a:ea typeface="+mj-ea"/>
                <a:cs typeface="+mj-cs"/>
              </a:rPr>
              <a:t>Etc.…..</a:t>
            </a:r>
          </a:p>
          <a:p>
            <a:pPr algn="ctr">
              <a:lnSpc>
                <a:spcPct val="90000"/>
              </a:lnSpc>
              <a:spcBef>
                <a:spcPct val="0"/>
              </a:spcBef>
              <a:spcAft>
                <a:spcPts val="600"/>
              </a:spcAft>
            </a:pPr>
            <a:endParaRPr lang="en-US" sz="7200" kern="1200" dirty="0">
              <a:solidFill>
                <a:srgbClr val="FFFFFF"/>
              </a:solidFill>
              <a:latin typeface="+mj-lt"/>
              <a:ea typeface="+mj-ea"/>
              <a:cs typeface="+mj-cs"/>
            </a:endParaRPr>
          </a:p>
          <a:p>
            <a:pPr algn="ctr">
              <a:lnSpc>
                <a:spcPct val="90000"/>
              </a:lnSpc>
              <a:spcBef>
                <a:spcPct val="0"/>
              </a:spcBef>
              <a:spcAft>
                <a:spcPts val="600"/>
              </a:spcAft>
            </a:pPr>
            <a:r>
              <a:rPr lang="en-US" sz="7200" kern="1200" dirty="0">
                <a:solidFill>
                  <a:srgbClr val="FFFFFF"/>
                </a:solidFill>
                <a:latin typeface="+mj-lt"/>
                <a:ea typeface="+mj-ea"/>
                <a:cs typeface="+mj-cs"/>
              </a:rPr>
              <a:t>-</a:t>
            </a:r>
          </a:p>
          <a:p>
            <a:pPr algn="ctr">
              <a:lnSpc>
                <a:spcPct val="90000"/>
              </a:lnSpc>
              <a:spcBef>
                <a:spcPct val="0"/>
              </a:spcBef>
              <a:spcAft>
                <a:spcPts val="600"/>
              </a:spcAft>
            </a:pPr>
            <a:endParaRPr lang="en-US" sz="3800" kern="1200" dirty="0">
              <a:solidFill>
                <a:srgbClr val="FFFFFF"/>
              </a:solidFill>
              <a:latin typeface="+mj-lt"/>
              <a:ea typeface="+mj-ea"/>
              <a:cs typeface="+mj-cs"/>
            </a:endParaRPr>
          </a:p>
        </p:txBody>
      </p:sp>
    </p:spTree>
    <p:extLst>
      <p:ext uri="{BB962C8B-B14F-4D97-AF65-F5344CB8AC3E}">
        <p14:creationId xmlns:p14="http://schemas.microsoft.com/office/powerpoint/2010/main" val="197502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Freeform: Shape 2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kstvak 1">
            <a:extLst>
              <a:ext uri="{FF2B5EF4-FFF2-40B4-BE49-F238E27FC236}">
                <a16:creationId xmlns:a16="http://schemas.microsoft.com/office/drawing/2014/main" id="{D8C0625E-3AC3-486E-B91C-F837066C6447}"/>
              </a:ext>
            </a:extLst>
          </p:cNvPr>
          <p:cNvSpPr txBox="1"/>
          <p:nvPr/>
        </p:nvSpPr>
        <p:spPr>
          <a:xfrm>
            <a:off x="838199" y="4525347"/>
            <a:ext cx="6801321" cy="1737360"/>
          </a:xfrm>
          <a:prstGeom prst="rect">
            <a:avLst/>
          </a:prstGeom>
        </p:spPr>
        <p:txBody>
          <a:bodyPr vert="horz" lIns="91440" tIns="45720" rIns="91440" bIns="45720" rtlCol="0" anchor="ctr">
            <a:normAutofit/>
          </a:bodyPr>
          <a:lstStyle/>
          <a:p>
            <a:pPr algn="r">
              <a:lnSpc>
                <a:spcPct val="90000"/>
              </a:lnSpc>
              <a:spcBef>
                <a:spcPct val="0"/>
              </a:spcBef>
              <a:spcAft>
                <a:spcPts val="600"/>
              </a:spcAft>
            </a:pPr>
            <a:endParaRPr lang="en-US" sz="6000" b="1" u="sng" kern="1200" dirty="0">
              <a:solidFill>
                <a:schemeClr val="tx1"/>
              </a:solidFill>
              <a:latin typeface="+mj-lt"/>
              <a:ea typeface="+mj-ea"/>
              <a:cs typeface="+mj-cs"/>
            </a:endParaRPr>
          </a:p>
        </p:txBody>
      </p:sp>
      <p:sp>
        <p:nvSpPr>
          <p:cNvPr id="12" name="Rechthoek 11">
            <a:extLst>
              <a:ext uri="{FF2B5EF4-FFF2-40B4-BE49-F238E27FC236}">
                <a16:creationId xmlns:a16="http://schemas.microsoft.com/office/drawing/2014/main" id="{126B7696-0546-4566-9406-BD54B3E22540}"/>
              </a:ext>
            </a:extLst>
          </p:cNvPr>
          <p:cNvSpPr/>
          <p:nvPr/>
        </p:nvSpPr>
        <p:spPr>
          <a:xfrm>
            <a:off x="2817847" y="1059120"/>
            <a:ext cx="7030329" cy="4462760"/>
          </a:xfrm>
          <a:prstGeom prst="rect">
            <a:avLst/>
          </a:prstGeom>
        </p:spPr>
        <p:txBody>
          <a:bodyPr wrap="square">
            <a:spAutoFit/>
          </a:bodyPr>
          <a:lstStyle/>
          <a:p>
            <a:r>
              <a:rPr lang="nl-NL" sz="3200" b="1" u="sng" dirty="0"/>
              <a:t>4. Een grafisch vormgever moet zijn;</a:t>
            </a:r>
          </a:p>
          <a:p>
            <a:endParaRPr lang="nl-NL" dirty="0"/>
          </a:p>
          <a:p>
            <a:r>
              <a:rPr lang="nl-NL" dirty="0"/>
              <a:t>-Creatief</a:t>
            </a:r>
          </a:p>
          <a:p>
            <a:r>
              <a:rPr lang="nl-NL" dirty="0"/>
              <a:t>-Klantgericht</a:t>
            </a:r>
          </a:p>
          <a:p>
            <a:r>
              <a:rPr lang="nl-NL" dirty="0"/>
              <a:t>-Kritisch </a:t>
            </a:r>
          </a:p>
          <a:p>
            <a:r>
              <a:rPr lang="nl-NL" dirty="0"/>
              <a:t>-Oog voor detail hebben</a:t>
            </a:r>
          </a:p>
          <a:p>
            <a:r>
              <a:rPr lang="nl-NL" dirty="0"/>
              <a:t>-Innovatief, vernieuwend zijn</a:t>
            </a:r>
          </a:p>
          <a:p>
            <a:r>
              <a:rPr lang="nl-NL" dirty="0"/>
              <a:t>-Analytisch ( hoofd- en bijzaken kunnen scheiden)</a:t>
            </a:r>
          </a:p>
          <a:p>
            <a:endParaRPr lang="nl-NL" dirty="0"/>
          </a:p>
          <a:p>
            <a:endParaRPr lang="nl-NL" dirty="0"/>
          </a:p>
          <a:p>
            <a:r>
              <a:rPr lang="nl-NL" dirty="0"/>
              <a:t>!Als je zelf aan het werk gaat met je eigen opdracht kun je proberen met bovenstaande begrippen rekening te houden. In de volgende dia’s kun je zien in welke volgorde je aan het werk gaat en welke </a:t>
            </a:r>
            <a:r>
              <a:rPr lang="nl-NL" u="sng" dirty="0"/>
              <a:t>eisen</a:t>
            </a:r>
            <a:r>
              <a:rPr lang="nl-NL" dirty="0"/>
              <a:t> gesteld worden die overeenkomen voor ieder onderwerp. Dus waarop je beoordeelt gaat worden.</a:t>
            </a:r>
          </a:p>
        </p:txBody>
      </p:sp>
    </p:spTree>
    <p:extLst>
      <p:ext uri="{BB962C8B-B14F-4D97-AF65-F5344CB8AC3E}">
        <p14:creationId xmlns:p14="http://schemas.microsoft.com/office/powerpoint/2010/main" val="467787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807D50B6-E3EA-4ADC-AE1B-01F8B8902D10}"/>
              </a:ext>
            </a:extLst>
          </p:cNvPr>
          <p:cNvSpPr txBox="1"/>
          <p:nvPr/>
        </p:nvSpPr>
        <p:spPr>
          <a:xfrm>
            <a:off x="295422" y="131534"/>
            <a:ext cx="5673969" cy="6678751"/>
          </a:xfrm>
          <a:prstGeom prst="rect">
            <a:avLst/>
          </a:prstGeom>
          <a:noFill/>
        </p:spPr>
        <p:txBody>
          <a:bodyPr wrap="square" rtlCol="0">
            <a:spAutoFit/>
          </a:bodyPr>
          <a:lstStyle/>
          <a:p>
            <a:r>
              <a:rPr lang="nl-NL" sz="3200" b="1" u="sng" dirty="0"/>
              <a:t>5. Aan het werk!</a:t>
            </a:r>
          </a:p>
          <a:p>
            <a:endParaRPr lang="nl-NL" dirty="0"/>
          </a:p>
          <a:p>
            <a:r>
              <a:rPr lang="nl-NL" b="1" u="sng" dirty="0"/>
              <a:t>Stap 1</a:t>
            </a:r>
          </a:p>
          <a:p>
            <a:endParaRPr lang="nl-NL" dirty="0"/>
          </a:p>
          <a:p>
            <a:r>
              <a:rPr lang="nl-NL" dirty="0"/>
              <a:t>Kies een onderwerp en bedenk hierbij een casus. Bedenk iets origineels!  Bespreek je idee met de docent.</a:t>
            </a:r>
          </a:p>
          <a:p>
            <a:endParaRPr lang="nl-NL" dirty="0"/>
          </a:p>
          <a:p>
            <a:r>
              <a:rPr lang="nl-NL" b="1" u="sng" dirty="0"/>
              <a:t>Stap 2</a:t>
            </a:r>
          </a:p>
          <a:p>
            <a:endParaRPr lang="nl-NL" dirty="0"/>
          </a:p>
          <a:p>
            <a:r>
              <a:rPr lang="nl-NL" dirty="0"/>
              <a:t>Nu ga je schetsen. Maak meerdere schetsen zodat je kunt kiezen uit je ideeën…! Waar moet je op letten tijdens het schetsen? Deze eisen vind je op de </a:t>
            </a:r>
            <a:r>
              <a:rPr lang="nl-NL" b="1" dirty="0"/>
              <a:t>laatste dia</a:t>
            </a:r>
            <a:r>
              <a:rPr lang="nl-NL" dirty="0"/>
              <a:t>.</a:t>
            </a:r>
          </a:p>
          <a:p>
            <a:endParaRPr lang="nl-NL" dirty="0"/>
          </a:p>
          <a:p>
            <a:r>
              <a:rPr lang="nl-NL" b="1" u="sng" dirty="0"/>
              <a:t>Stap 3</a:t>
            </a:r>
          </a:p>
          <a:p>
            <a:endParaRPr lang="nl-NL" dirty="0"/>
          </a:p>
          <a:p>
            <a:r>
              <a:rPr lang="nl-NL" dirty="0"/>
              <a:t>Overleg je schetsen met de docent. Nu kun je nog wijzigingen aanbrengen of eventueel veranderen van keuze.</a:t>
            </a:r>
          </a:p>
          <a:p>
            <a:endParaRPr lang="nl-NL" dirty="0"/>
          </a:p>
          <a:p>
            <a:r>
              <a:rPr lang="nl-NL" b="1" u="sng" dirty="0"/>
              <a:t>Stap 4</a:t>
            </a:r>
          </a:p>
          <a:p>
            <a:endParaRPr lang="nl-NL" dirty="0"/>
          </a:p>
          <a:p>
            <a:r>
              <a:rPr lang="nl-NL" dirty="0"/>
              <a:t>Begin aan je eindwerk. </a:t>
            </a:r>
          </a:p>
          <a:p>
            <a:endParaRPr lang="nl-NL" dirty="0"/>
          </a:p>
        </p:txBody>
      </p:sp>
      <p:pic>
        <p:nvPicPr>
          <p:cNvPr id="14" name="Afbeelding 13">
            <a:extLst>
              <a:ext uri="{FF2B5EF4-FFF2-40B4-BE49-F238E27FC236}">
                <a16:creationId xmlns:a16="http://schemas.microsoft.com/office/drawing/2014/main" id="{0A0A8439-817C-4322-BF21-708FB8D09FEE}"/>
              </a:ext>
            </a:extLst>
          </p:cNvPr>
          <p:cNvPicPr>
            <a:picLocks noChangeAspect="1"/>
          </p:cNvPicPr>
          <p:nvPr/>
        </p:nvPicPr>
        <p:blipFill>
          <a:blip r:embed="rId2"/>
          <a:stretch>
            <a:fillRect/>
          </a:stretch>
        </p:blipFill>
        <p:spPr>
          <a:xfrm>
            <a:off x="6887954" y="206032"/>
            <a:ext cx="5081954" cy="2964473"/>
          </a:xfrm>
          <a:prstGeom prst="rect">
            <a:avLst/>
          </a:prstGeom>
        </p:spPr>
      </p:pic>
      <p:pic>
        <p:nvPicPr>
          <p:cNvPr id="24" name="Afbeelding 23">
            <a:extLst>
              <a:ext uri="{FF2B5EF4-FFF2-40B4-BE49-F238E27FC236}">
                <a16:creationId xmlns:a16="http://schemas.microsoft.com/office/drawing/2014/main" id="{15D6EF60-775C-4DAE-AF87-61922CFE6108}"/>
              </a:ext>
            </a:extLst>
          </p:cNvPr>
          <p:cNvPicPr>
            <a:picLocks noChangeAspect="1"/>
          </p:cNvPicPr>
          <p:nvPr/>
        </p:nvPicPr>
        <p:blipFill>
          <a:blip r:embed="rId3"/>
          <a:stretch>
            <a:fillRect/>
          </a:stretch>
        </p:blipFill>
        <p:spPr>
          <a:xfrm>
            <a:off x="6222611" y="2964473"/>
            <a:ext cx="2274627" cy="3429000"/>
          </a:xfrm>
          <a:prstGeom prst="rect">
            <a:avLst/>
          </a:prstGeom>
        </p:spPr>
      </p:pic>
      <p:pic>
        <p:nvPicPr>
          <p:cNvPr id="25" name="Afbeelding 24">
            <a:extLst>
              <a:ext uri="{FF2B5EF4-FFF2-40B4-BE49-F238E27FC236}">
                <a16:creationId xmlns:a16="http://schemas.microsoft.com/office/drawing/2014/main" id="{7D256592-6BB7-4D72-A235-F6312281302B}"/>
              </a:ext>
            </a:extLst>
          </p:cNvPr>
          <p:cNvPicPr>
            <a:picLocks noChangeAspect="1"/>
          </p:cNvPicPr>
          <p:nvPr/>
        </p:nvPicPr>
        <p:blipFill>
          <a:blip r:embed="rId4"/>
          <a:stretch>
            <a:fillRect/>
          </a:stretch>
        </p:blipFill>
        <p:spPr>
          <a:xfrm>
            <a:off x="8750458" y="3170505"/>
            <a:ext cx="3219450" cy="3219450"/>
          </a:xfrm>
          <a:prstGeom prst="rect">
            <a:avLst/>
          </a:prstGeom>
        </p:spPr>
      </p:pic>
    </p:spTree>
    <p:extLst>
      <p:ext uri="{BB962C8B-B14F-4D97-AF65-F5344CB8AC3E}">
        <p14:creationId xmlns:p14="http://schemas.microsoft.com/office/powerpoint/2010/main" val="938817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C7888D82-A2BC-4716-BF78-D69BBD64B7F6}"/>
              </a:ext>
            </a:extLst>
          </p:cNvPr>
          <p:cNvSpPr txBox="1"/>
          <p:nvPr/>
        </p:nvSpPr>
        <p:spPr>
          <a:xfrm>
            <a:off x="1158240" y="1122363"/>
            <a:ext cx="6339840" cy="238760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6600" kern="1200" dirty="0">
              <a:solidFill>
                <a:schemeClr val="tx1">
                  <a:lumMod val="85000"/>
                  <a:lumOff val="15000"/>
                </a:schemeClr>
              </a:solidFill>
              <a:latin typeface="+mj-lt"/>
              <a:ea typeface="+mj-ea"/>
              <a:cs typeface="+mj-cs"/>
            </a:endParaRP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A5AD81A5-135E-422D-B431-317686545A9C}"/>
              </a:ext>
            </a:extLst>
          </p:cNvPr>
          <p:cNvSpPr txBox="1"/>
          <p:nvPr/>
        </p:nvSpPr>
        <p:spPr>
          <a:xfrm>
            <a:off x="2506980" y="548104"/>
            <a:ext cx="5338307" cy="6032421"/>
          </a:xfrm>
          <a:prstGeom prst="rect">
            <a:avLst/>
          </a:prstGeom>
          <a:noFill/>
        </p:spPr>
        <p:txBody>
          <a:bodyPr wrap="square" rtlCol="0">
            <a:spAutoFit/>
          </a:bodyPr>
          <a:lstStyle/>
          <a:p>
            <a:r>
              <a:rPr lang="nl-NL" sz="3200" b="1" u="sng" dirty="0"/>
              <a:t>6. Eisen opdracht</a:t>
            </a:r>
          </a:p>
          <a:p>
            <a:endParaRPr lang="nl-NL" sz="1200" b="1" u="sng" dirty="0"/>
          </a:p>
          <a:p>
            <a:r>
              <a:rPr lang="nl-NL" dirty="0"/>
              <a:t>Tijdens het ontwerpen en in je eindwerk dien je rekening te houden met de volgende eisen;</a:t>
            </a:r>
          </a:p>
          <a:p>
            <a:endParaRPr lang="nl-NL" dirty="0"/>
          </a:p>
          <a:p>
            <a:r>
              <a:rPr lang="nl-NL" dirty="0"/>
              <a:t>*Typografie: </a:t>
            </a:r>
          </a:p>
          <a:p>
            <a:r>
              <a:rPr lang="nl-NL" dirty="0"/>
              <a:t>-Lettertype/ lettergroottes</a:t>
            </a:r>
          </a:p>
          <a:p>
            <a:r>
              <a:rPr lang="nl-NL" dirty="0"/>
              <a:t>-Regelafstand</a:t>
            </a:r>
          </a:p>
          <a:p>
            <a:r>
              <a:rPr lang="nl-NL" dirty="0"/>
              <a:t>-Kleurkeuze</a:t>
            </a:r>
          </a:p>
          <a:p>
            <a:endParaRPr lang="nl-NL" dirty="0"/>
          </a:p>
          <a:p>
            <a:r>
              <a:rPr lang="nl-NL" dirty="0"/>
              <a:t>*Passende illustratie</a:t>
            </a:r>
          </a:p>
          <a:p>
            <a:endParaRPr lang="nl-NL" dirty="0"/>
          </a:p>
          <a:p>
            <a:r>
              <a:rPr lang="nl-NL" dirty="0"/>
              <a:t>*Originaliteit</a:t>
            </a:r>
          </a:p>
          <a:p>
            <a:endParaRPr lang="nl-NL" dirty="0"/>
          </a:p>
          <a:p>
            <a:r>
              <a:rPr lang="nl-NL" dirty="0"/>
              <a:t>*Is het een mooi geheel?</a:t>
            </a:r>
          </a:p>
          <a:p>
            <a:endParaRPr lang="nl-NL" dirty="0"/>
          </a:p>
          <a:p>
            <a:r>
              <a:rPr lang="nl-NL" dirty="0"/>
              <a:t>*Toegepaste technieken</a:t>
            </a:r>
          </a:p>
          <a:p>
            <a:endParaRPr lang="nl-NL" dirty="0"/>
          </a:p>
          <a:p>
            <a:r>
              <a:rPr lang="nl-NL" dirty="0"/>
              <a:t>*Netjes werken</a:t>
            </a:r>
          </a:p>
          <a:p>
            <a:endParaRPr lang="nl-NL" dirty="0"/>
          </a:p>
          <a:p>
            <a:r>
              <a:rPr lang="nl-NL" dirty="0"/>
              <a:t>*Werkhouding</a:t>
            </a:r>
          </a:p>
        </p:txBody>
      </p:sp>
    </p:spTree>
    <p:extLst>
      <p:ext uri="{BB962C8B-B14F-4D97-AF65-F5344CB8AC3E}">
        <p14:creationId xmlns:p14="http://schemas.microsoft.com/office/powerpoint/2010/main" val="2305116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6DF5465-C81A-4DCF-9638-FC1642764C8B}"/>
              </a:ext>
            </a:extLst>
          </p:cNvPr>
          <p:cNvSpPr>
            <a:spLocks noGrp="1"/>
          </p:cNvSpPr>
          <p:nvPr>
            <p:ph type="title"/>
          </p:nvPr>
        </p:nvSpPr>
        <p:spPr>
          <a:xfrm>
            <a:off x="655320" y="365125"/>
            <a:ext cx="9013052" cy="1623312"/>
          </a:xfrm>
        </p:spPr>
        <p:txBody>
          <a:bodyPr anchor="b">
            <a:normAutofit/>
          </a:bodyPr>
          <a:lstStyle/>
          <a:p>
            <a:r>
              <a:rPr lang="nl-NL" sz="4000" b="1" u="sng"/>
              <a:t>Eindwerk: technieken</a:t>
            </a:r>
            <a:endParaRPr lang="en-GB" sz="4000" b="1" u="sng"/>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5E4AE87-FDF6-4801-926A-4F479289C764}"/>
              </a:ext>
            </a:extLst>
          </p:cNvPr>
          <p:cNvSpPr>
            <a:spLocks noGrp="1"/>
          </p:cNvSpPr>
          <p:nvPr>
            <p:ph idx="1"/>
          </p:nvPr>
        </p:nvSpPr>
        <p:spPr>
          <a:xfrm>
            <a:off x="655320" y="2644518"/>
            <a:ext cx="9013052" cy="3327251"/>
          </a:xfrm>
        </p:spPr>
        <p:txBody>
          <a:bodyPr>
            <a:normAutofit/>
          </a:bodyPr>
          <a:lstStyle/>
          <a:p>
            <a:r>
              <a:rPr lang="nl-NL" sz="2000" dirty="0"/>
              <a:t>LETTERTYPE</a:t>
            </a:r>
          </a:p>
          <a:p>
            <a:pPr>
              <a:buFontTx/>
              <a:buChar char="-"/>
            </a:pPr>
            <a:r>
              <a:rPr lang="nl-NL" sz="2000" dirty="0"/>
              <a:t>Dafont.com</a:t>
            </a:r>
          </a:p>
          <a:p>
            <a:pPr>
              <a:buFontTx/>
              <a:buChar char="-"/>
            </a:pPr>
            <a:r>
              <a:rPr lang="nl-NL" sz="2000" dirty="0"/>
              <a:t>Uitprinten en overzetten (overtrekken of carbonpapier)</a:t>
            </a:r>
          </a:p>
          <a:p>
            <a:endParaRPr lang="nl-NL" sz="2000" dirty="0"/>
          </a:p>
          <a:p>
            <a:r>
              <a:rPr lang="nl-NL" sz="2000" dirty="0"/>
              <a:t>COLLAGETECHNIEKEN</a:t>
            </a:r>
          </a:p>
          <a:p>
            <a:pPr>
              <a:buFontTx/>
              <a:buChar char="-"/>
            </a:pPr>
            <a:r>
              <a:rPr lang="nl-NL" sz="2000" dirty="0"/>
              <a:t>Digitaal (foto of inscannen)</a:t>
            </a:r>
          </a:p>
          <a:p>
            <a:pPr>
              <a:buFontTx/>
              <a:buChar char="-"/>
            </a:pPr>
            <a:r>
              <a:rPr lang="nl-NL" sz="2000" dirty="0"/>
              <a:t>Gekleurd papier</a:t>
            </a:r>
            <a:endParaRPr lang="en-GB" sz="2000" dirty="0"/>
          </a:p>
        </p:txBody>
      </p:sp>
    </p:spTree>
    <p:extLst>
      <p:ext uri="{BB962C8B-B14F-4D97-AF65-F5344CB8AC3E}">
        <p14:creationId xmlns:p14="http://schemas.microsoft.com/office/powerpoint/2010/main" val="28666539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491</Words>
  <Application>Microsoft Office PowerPoint</Application>
  <PresentationFormat>Breedbeeld</PresentationFormat>
  <Paragraphs>86</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Art &amp; Design Grafisch vormgeven</vt:lpstr>
      <vt:lpstr>PowerPoint-presentatie</vt:lpstr>
      <vt:lpstr>PowerPoint-presentatie</vt:lpstr>
      <vt:lpstr>PowerPoint-presentatie</vt:lpstr>
      <vt:lpstr>PowerPoint-presentatie</vt:lpstr>
      <vt:lpstr>PowerPoint-presentatie</vt:lpstr>
      <vt:lpstr>PowerPoint-presentatie</vt:lpstr>
      <vt:lpstr>Eindwerk: technieken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&amp; Design Grafisch vormgeven</dc:title>
  <dc:creator>Daan Vellinga</dc:creator>
  <cp:lastModifiedBy>Daan Vellinga</cp:lastModifiedBy>
  <cp:revision>1</cp:revision>
  <dcterms:created xsi:type="dcterms:W3CDTF">2019-04-09T08:04:53Z</dcterms:created>
  <dcterms:modified xsi:type="dcterms:W3CDTF">2019-04-09T09:43:43Z</dcterms:modified>
</cp:coreProperties>
</file>