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59" r:id="rId4"/>
    <p:sldId id="260" r:id="rId5"/>
    <p:sldId id="266" r:id="rId6"/>
    <p:sldId id="262" r:id="rId7"/>
    <p:sldId id="263" r:id="rId8"/>
    <p:sldId id="265"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4660"/>
  </p:normalViewPr>
  <p:slideViewPr>
    <p:cSldViewPr snapToGrid="0">
      <p:cViewPr varScale="1">
        <p:scale>
          <a:sx n="72" d="100"/>
          <a:sy n="72" d="100"/>
        </p:scale>
        <p:origin x="7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57FD0B-DBBF-47A9-A37F-4C9CC2CFAA2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642DC19-47D5-4192-B498-78E9C55BF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A2791A1-B7BE-4BD7-91BC-A9093092C4D5}"/>
              </a:ext>
            </a:extLst>
          </p:cNvPr>
          <p:cNvSpPr>
            <a:spLocks noGrp="1"/>
          </p:cNvSpPr>
          <p:nvPr>
            <p:ph type="dt" sz="half" idx="10"/>
          </p:nvPr>
        </p:nvSpPr>
        <p:spPr/>
        <p:txBody>
          <a:bodyPr/>
          <a:lstStyle/>
          <a:p>
            <a:fld id="{E05ED642-0398-4416-BD5C-25A69844404D}" type="datetimeFigureOut">
              <a:rPr lang="nl-NL" smtClean="0"/>
              <a:t>26-6-2018</a:t>
            </a:fld>
            <a:endParaRPr lang="nl-NL" dirty="0"/>
          </a:p>
        </p:txBody>
      </p:sp>
      <p:sp>
        <p:nvSpPr>
          <p:cNvPr id="5" name="Tijdelijke aanduiding voor voettekst 4">
            <a:extLst>
              <a:ext uri="{FF2B5EF4-FFF2-40B4-BE49-F238E27FC236}">
                <a16:creationId xmlns:a16="http://schemas.microsoft.com/office/drawing/2014/main" id="{10571752-39F8-4598-BADF-965919B265FE}"/>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3C5712D6-1378-411E-9C59-746C082125E2}"/>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1820912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41A4D-8802-48F2-9589-C38D0076F1B5}"/>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4C0D86D-A6BC-436B-9280-F805ED4808DC}"/>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4E7BD45-FDC1-4FAF-BB4F-CCD10B3D47DA}"/>
              </a:ext>
            </a:extLst>
          </p:cNvPr>
          <p:cNvSpPr>
            <a:spLocks noGrp="1"/>
          </p:cNvSpPr>
          <p:nvPr>
            <p:ph type="dt" sz="half" idx="10"/>
          </p:nvPr>
        </p:nvSpPr>
        <p:spPr/>
        <p:txBody>
          <a:bodyPr/>
          <a:lstStyle/>
          <a:p>
            <a:fld id="{E05ED642-0398-4416-BD5C-25A69844404D}" type="datetimeFigureOut">
              <a:rPr lang="nl-NL" smtClean="0"/>
              <a:t>26-6-2018</a:t>
            </a:fld>
            <a:endParaRPr lang="nl-NL" dirty="0"/>
          </a:p>
        </p:txBody>
      </p:sp>
      <p:sp>
        <p:nvSpPr>
          <p:cNvPr id="5" name="Tijdelijke aanduiding voor voettekst 4">
            <a:extLst>
              <a:ext uri="{FF2B5EF4-FFF2-40B4-BE49-F238E27FC236}">
                <a16:creationId xmlns:a16="http://schemas.microsoft.com/office/drawing/2014/main" id="{30572BFC-362D-46EE-8582-422D6B382A70}"/>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92B3BA25-F9ED-45C3-B7E4-25341F2B7899}"/>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1182490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21BACAC-D00C-4175-8176-4E931E69BDE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FAD758D4-443B-469F-A985-D271A55F656F}"/>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95A4BAF-9232-474B-ABFB-964E89D1353E}"/>
              </a:ext>
            </a:extLst>
          </p:cNvPr>
          <p:cNvSpPr>
            <a:spLocks noGrp="1"/>
          </p:cNvSpPr>
          <p:nvPr>
            <p:ph type="dt" sz="half" idx="10"/>
          </p:nvPr>
        </p:nvSpPr>
        <p:spPr/>
        <p:txBody>
          <a:bodyPr/>
          <a:lstStyle/>
          <a:p>
            <a:fld id="{E05ED642-0398-4416-BD5C-25A69844404D}" type="datetimeFigureOut">
              <a:rPr lang="nl-NL" smtClean="0"/>
              <a:t>26-6-2018</a:t>
            </a:fld>
            <a:endParaRPr lang="nl-NL" dirty="0"/>
          </a:p>
        </p:txBody>
      </p:sp>
      <p:sp>
        <p:nvSpPr>
          <p:cNvPr id="5" name="Tijdelijke aanduiding voor voettekst 4">
            <a:extLst>
              <a:ext uri="{FF2B5EF4-FFF2-40B4-BE49-F238E27FC236}">
                <a16:creationId xmlns:a16="http://schemas.microsoft.com/office/drawing/2014/main" id="{CEEF6368-E171-488F-9007-3B6A6D6601B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57D4C857-3E7C-436F-BF12-B1DFA5BE7812}"/>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3417316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69D07-D529-483F-8C79-B623E619008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FF7FD53-EC79-4D8C-96D2-1EC6EA335197}"/>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CB982F-1CA7-4F24-B76E-0D1BE7B01A76}"/>
              </a:ext>
            </a:extLst>
          </p:cNvPr>
          <p:cNvSpPr>
            <a:spLocks noGrp="1"/>
          </p:cNvSpPr>
          <p:nvPr>
            <p:ph type="dt" sz="half" idx="10"/>
          </p:nvPr>
        </p:nvSpPr>
        <p:spPr/>
        <p:txBody>
          <a:bodyPr/>
          <a:lstStyle/>
          <a:p>
            <a:fld id="{E05ED642-0398-4416-BD5C-25A69844404D}" type="datetimeFigureOut">
              <a:rPr lang="nl-NL" smtClean="0"/>
              <a:t>26-6-2018</a:t>
            </a:fld>
            <a:endParaRPr lang="nl-NL" dirty="0"/>
          </a:p>
        </p:txBody>
      </p:sp>
      <p:sp>
        <p:nvSpPr>
          <p:cNvPr id="5" name="Tijdelijke aanduiding voor voettekst 4">
            <a:extLst>
              <a:ext uri="{FF2B5EF4-FFF2-40B4-BE49-F238E27FC236}">
                <a16:creationId xmlns:a16="http://schemas.microsoft.com/office/drawing/2014/main" id="{D8F98C3A-C743-4EFA-8CB4-495C0FDD0814}"/>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A55F073D-974A-4CB5-BCA5-0F442D45AD09}"/>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3252455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F0B94-2BFC-4B13-8FF8-D7A46D29C26C}"/>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319F4BC-6E88-4C23-9E59-C4D8CD4BFA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F92AA940-A263-4341-BC50-B9B773BE10A4}"/>
              </a:ext>
            </a:extLst>
          </p:cNvPr>
          <p:cNvSpPr>
            <a:spLocks noGrp="1"/>
          </p:cNvSpPr>
          <p:nvPr>
            <p:ph type="dt" sz="half" idx="10"/>
          </p:nvPr>
        </p:nvSpPr>
        <p:spPr/>
        <p:txBody>
          <a:bodyPr/>
          <a:lstStyle/>
          <a:p>
            <a:fld id="{E05ED642-0398-4416-BD5C-25A69844404D}" type="datetimeFigureOut">
              <a:rPr lang="nl-NL" smtClean="0"/>
              <a:t>26-6-2018</a:t>
            </a:fld>
            <a:endParaRPr lang="nl-NL" dirty="0"/>
          </a:p>
        </p:txBody>
      </p:sp>
      <p:sp>
        <p:nvSpPr>
          <p:cNvPr id="5" name="Tijdelijke aanduiding voor voettekst 4">
            <a:extLst>
              <a:ext uri="{FF2B5EF4-FFF2-40B4-BE49-F238E27FC236}">
                <a16:creationId xmlns:a16="http://schemas.microsoft.com/office/drawing/2014/main" id="{0626CD49-B53C-42B2-B64C-BA9AF0F9AB0F}"/>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FD4EDE69-F255-40AA-B56C-A068F128DC9E}"/>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515675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83DD2-CDF1-4F81-8BEF-F5DDDE1DAFB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6728996-1BB2-4ED5-8895-5E2A691E7088}"/>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AC73818-FCAA-4868-9A54-713AAC8BAB5A}"/>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90F45D58-ABB8-4EC0-AA46-4138934ECAB6}"/>
              </a:ext>
            </a:extLst>
          </p:cNvPr>
          <p:cNvSpPr>
            <a:spLocks noGrp="1"/>
          </p:cNvSpPr>
          <p:nvPr>
            <p:ph type="dt" sz="half" idx="10"/>
          </p:nvPr>
        </p:nvSpPr>
        <p:spPr/>
        <p:txBody>
          <a:bodyPr/>
          <a:lstStyle/>
          <a:p>
            <a:fld id="{E05ED642-0398-4416-BD5C-25A69844404D}" type="datetimeFigureOut">
              <a:rPr lang="nl-NL" smtClean="0"/>
              <a:t>26-6-2018</a:t>
            </a:fld>
            <a:endParaRPr lang="nl-NL" dirty="0"/>
          </a:p>
        </p:txBody>
      </p:sp>
      <p:sp>
        <p:nvSpPr>
          <p:cNvPr id="6" name="Tijdelijke aanduiding voor voettekst 5">
            <a:extLst>
              <a:ext uri="{FF2B5EF4-FFF2-40B4-BE49-F238E27FC236}">
                <a16:creationId xmlns:a16="http://schemas.microsoft.com/office/drawing/2014/main" id="{9017D79C-E776-4D81-9073-65B37876C1AD}"/>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D64BE515-C878-4A32-936A-7C541E8036B8}"/>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45233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E2152-5089-4AEB-9401-4A6A8DC806F3}"/>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66049DF-0E2A-4ADD-A294-15456809E4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73496A0D-E25F-438C-A9C9-ED60B46F994D}"/>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31EB9E1-4DAD-4B14-8BD5-D6BDC0968F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0CC9B9A5-2B9B-4C40-850F-C7A6D597AE25}"/>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398CBC0-DB30-4EF9-B795-D9EA6CDDBDE5}"/>
              </a:ext>
            </a:extLst>
          </p:cNvPr>
          <p:cNvSpPr>
            <a:spLocks noGrp="1"/>
          </p:cNvSpPr>
          <p:nvPr>
            <p:ph type="dt" sz="half" idx="10"/>
          </p:nvPr>
        </p:nvSpPr>
        <p:spPr/>
        <p:txBody>
          <a:bodyPr/>
          <a:lstStyle/>
          <a:p>
            <a:fld id="{E05ED642-0398-4416-BD5C-25A69844404D}" type="datetimeFigureOut">
              <a:rPr lang="nl-NL" smtClean="0"/>
              <a:t>26-6-2018</a:t>
            </a:fld>
            <a:endParaRPr lang="nl-NL" dirty="0"/>
          </a:p>
        </p:txBody>
      </p:sp>
      <p:sp>
        <p:nvSpPr>
          <p:cNvPr id="8" name="Tijdelijke aanduiding voor voettekst 7">
            <a:extLst>
              <a:ext uri="{FF2B5EF4-FFF2-40B4-BE49-F238E27FC236}">
                <a16:creationId xmlns:a16="http://schemas.microsoft.com/office/drawing/2014/main" id="{0DDCBC51-0B9F-4960-9321-F19A5B8B514D}"/>
              </a:ext>
            </a:extLst>
          </p:cNvPr>
          <p:cNvSpPr>
            <a:spLocks noGrp="1"/>
          </p:cNvSpPr>
          <p:nvPr>
            <p:ph type="ftr" sz="quarter" idx="11"/>
          </p:nvPr>
        </p:nvSpPr>
        <p:spPr/>
        <p:txBody>
          <a:bodyPr/>
          <a:lstStyle/>
          <a:p>
            <a:endParaRPr lang="nl-NL" dirty="0"/>
          </a:p>
        </p:txBody>
      </p:sp>
      <p:sp>
        <p:nvSpPr>
          <p:cNvPr id="9" name="Tijdelijke aanduiding voor dianummer 8">
            <a:extLst>
              <a:ext uri="{FF2B5EF4-FFF2-40B4-BE49-F238E27FC236}">
                <a16:creationId xmlns:a16="http://schemas.microsoft.com/office/drawing/2014/main" id="{9BA8F7AA-CB7A-44B7-9767-2FE3CC88C0F6}"/>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415567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30131-D8AE-459D-8956-D83A5250CDE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9201843-77A1-4FB5-89C9-0F21AF6C31E3}"/>
              </a:ext>
            </a:extLst>
          </p:cNvPr>
          <p:cNvSpPr>
            <a:spLocks noGrp="1"/>
          </p:cNvSpPr>
          <p:nvPr>
            <p:ph type="dt" sz="half" idx="10"/>
          </p:nvPr>
        </p:nvSpPr>
        <p:spPr/>
        <p:txBody>
          <a:bodyPr/>
          <a:lstStyle/>
          <a:p>
            <a:fld id="{E05ED642-0398-4416-BD5C-25A69844404D}" type="datetimeFigureOut">
              <a:rPr lang="nl-NL" smtClean="0"/>
              <a:t>26-6-2018</a:t>
            </a:fld>
            <a:endParaRPr lang="nl-NL" dirty="0"/>
          </a:p>
        </p:txBody>
      </p:sp>
      <p:sp>
        <p:nvSpPr>
          <p:cNvPr id="4" name="Tijdelijke aanduiding voor voettekst 3">
            <a:extLst>
              <a:ext uri="{FF2B5EF4-FFF2-40B4-BE49-F238E27FC236}">
                <a16:creationId xmlns:a16="http://schemas.microsoft.com/office/drawing/2014/main" id="{3BAE9714-F4E9-4CBC-B5FB-30F69DB00C63}"/>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80289A08-8862-40B7-99D4-FBEB9D7E2BA7}"/>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118654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6A26AA3-C63F-4597-8640-BE4711456C4D}"/>
              </a:ext>
            </a:extLst>
          </p:cNvPr>
          <p:cNvSpPr>
            <a:spLocks noGrp="1"/>
          </p:cNvSpPr>
          <p:nvPr>
            <p:ph type="dt" sz="half" idx="10"/>
          </p:nvPr>
        </p:nvSpPr>
        <p:spPr/>
        <p:txBody>
          <a:bodyPr/>
          <a:lstStyle/>
          <a:p>
            <a:fld id="{E05ED642-0398-4416-BD5C-25A69844404D}" type="datetimeFigureOut">
              <a:rPr lang="nl-NL" smtClean="0"/>
              <a:t>26-6-2018</a:t>
            </a:fld>
            <a:endParaRPr lang="nl-NL" dirty="0"/>
          </a:p>
        </p:txBody>
      </p:sp>
      <p:sp>
        <p:nvSpPr>
          <p:cNvPr id="3" name="Tijdelijke aanduiding voor voettekst 2">
            <a:extLst>
              <a:ext uri="{FF2B5EF4-FFF2-40B4-BE49-F238E27FC236}">
                <a16:creationId xmlns:a16="http://schemas.microsoft.com/office/drawing/2014/main" id="{A94FC57D-A97A-47C0-9972-77947F2CE062}"/>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20D6F592-FEB1-44C2-874F-9B947FA49302}"/>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3093828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017A82-6EAB-407E-A1F5-6C9D11B1508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CC3837A-4356-4C38-BEA1-793CD66FCB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DBB0EF0-778E-41B1-AE1C-92B0B0DC7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4AD9049D-AEB0-4A2A-A0D1-EFE38EC5C082}"/>
              </a:ext>
            </a:extLst>
          </p:cNvPr>
          <p:cNvSpPr>
            <a:spLocks noGrp="1"/>
          </p:cNvSpPr>
          <p:nvPr>
            <p:ph type="dt" sz="half" idx="10"/>
          </p:nvPr>
        </p:nvSpPr>
        <p:spPr/>
        <p:txBody>
          <a:bodyPr/>
          <a:lstStyle/>
          <a:p>
            <a:fld id="{E05ED642-0398-4416-BD5C-25A69844404D}" type="datetimeFigureOut">
              <a:rPr lang="nl-NL" smtClean="0"/>
              <a:t>26-6-2018</a:t>
            </a:fld>
            <a:endParaRPr lang="nl-NL" dirty="0"/>
          </a:p>
        </p:txBody>
      </p:sp>
      <p:sp>
        <p:nvSpPr>
          <p:cNvPr id="6" name="Tijdelijke aanduiding voor voettekst 5">
            <a:extLst>
              <a:ext uri="{FF2B5EF4-FFF2-40B4-BE49-F238E27FC236}">
                <a16:creationId xmlns:a16="http://schemas.microsoft.com/office/drawing/2014/main" id="{2DDACDA3-0E0F-4ABC-AD28-01917677684B}"/>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01138740-6948-4EB7-A90B-2508B370DB8D}"/>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3368729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493C92-0AA7-4B16-B46A-762D5D869F3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DFFD533-C88A-4D9D-AF26-4B343C4A59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B2163E09-ED65-400D-967A-91E98D840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97DD590-7E23-4618-8E69-AF8C2285E1C2}"/>
              </a:ext>
            </a:extLst>
          </p:cNvPr>
          <p:cNvSpPr>
            <a:spLocks noGrp="1"/>
          </p:cNvSpPr>
          <p:nvPr>
            <p:ph type="dt" sz="half" idx="10"/>
          </p:nvPr>
        </p:nvSpPr>
        <p:spPr/>
        <p:txBody>
          <a:bodyPr/>
          <a:lstStyle/>
          <a:p>
            <a:fld id="{E05ED642-0398-4416-BD5C-25A69844404D}" type="datetimeFigureOut">
              <a:rPr lang="nl-NL" smtClean="0"/>
              <a:t>26-6-2018</a:t>
            </a:fld>
            <a:endParaRPr lang="nl-NL" dirty="0"/>
          </a:p>
        </p:txBody>
      </p:sp>
      <p:sp>
        <p:nvSpPr>
          <p:cNvPr id="6" name="Tijdelijke aanduiding voor voettekst 5">
            <a:extLst>
              <a:ext uri="{FF2B5EF4-FFF2-40B4-BE49-F238E27FC236}">
                <a16:creationId xmlns:a16="http://schemas.microsoft.com/office/drawing/2014/main" id="{9FA94910-B12B-4FDF-95F6-0FBF3F4F8BB9}"/>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D7456BD8-CD61-4618-B629-EFECBDDFBE07}"/>
              </a:ext>
            </a:extLst>
          </p:cNvPr>
          <p:cNvSpPr>
            <a:spLocks noGrp="1"/>
          </p:cNvSpPr>
          <p:nvPr>
            <p:ph type="sldNum" sz="quarter" idx="12"/>
          </p:nvPr>
        </p:nvSpPr>
        <p:spPr/>
        <p:txBody>
          <a:bodyPr/>
          <a:lstStyle/>
          <a:p>
            <a:fld id="{6E7F0548-9F96-4FB4-88FA-CC094A6EE801}" type="slidenum">
              <a:rPr lang="nl-NL" smtClean="0"/>
              <a:t>‹nr.›</a:t>
            </a:fld>
            <a:endParaRPr lang="nl-NL" dirty="0"/>
          </a:p>
        </p:txBody>
      </p:sp>
    </p:spTree>
    <p:extLst>
      <p:ext uri="{BB962C8B-B14F-4D97-AF65-F5344CB8AC3E}">
        <p14:creationId xmlns:p14="http://schemas.microsoft.com/office/powerpoint/2010/main" val="1244534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B2B0390-0049-498F-BF3D-B9407851D4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E74AA8E-D258-48D5-9E16-BB79252BC8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0BEE12E-752A-4A08-B05A-085D36549D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ED642-0398-4416-BD5C-25A69844404D}" type="datetimeFigureOut">
              <a:rPr lang="nl-NL" smtClean="0"/>
              <a:t>26-6-2018</a:t>
            </a:fld>
            <a:endParaRPr lang="nl-NL" dirty="0"/>
          </a:p>
        </p:txBody>
      </p:sp>
      <p:sp>
        <p:nvSpPr>
          <p:cNvPr id="5" name="Tijdelijke aanduiding voor voettekst 4">
            <a:extLst>
              <a:ext uri="{FF2B5EF4-FFF2-40B4-BE49-F238E27FC236}">
                <a16:creationId xmlns:a16="http://schemas.microsoft.com/office/drawing/2014/main" id="{8F1D0BDA-465A-4DB6-AD0B-942E74A156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E8479CD0-404A-47F1-BA68-2A74B53339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F0548-9F96-4FB4-88FA-CC094A6EE801}" type="slidenum">
              <a:rPr lang="nl-NL" smtClean="0"/>
              <a:t>‹nr.›</a:t>
            </a:fld>
            <a:endParaRPr lang="nl-NL" dirty="0"/>
          </a:p>
        </p:txBody>
      </p:sp>
    </p:spTree>
    <p:extLst>
      <p:ext uri="{BB962C8B-B14F-4D97-AF65-F5344CB8AC3E}">
        <p14:creationId xmlns:p14="http://schemas.microsoft.com/office/powerpoint/2010/main" val="3739760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https://www.youtube.com/embed/-i1OmZ4x13M" TargetMode="Externa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043789-C366-46AC-B38E-C8FB008CA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Afbeelding 4" descr="Afbeelding met buiten, lucht, klok, toren&#10;&#10;Beschrijving is gegenereerd met zeer hoge betrouwbaarheid">
            <a:extLst>
              <a:ext uri="{FF2B5EF4-FFF2-40B4-BE49-F238E27FC236}">
                <a16:creationId xmlns:a16="http://schemas.microsoft.com/office/drawing/2014/main" id="{AD7C87CC-DA36-49C8-B70E-EEE66584C516}"/>
              </a:ext>
            </a:extLst>
          </p:cNvPr>
          <p:cNvPicPr>
            <a:picLocks noChangeAspect="1"/>
          </p:cNvPicPr>
          <p:nvPr/>
        </p:nvPicPr>
        <p:blipFill rotWithShape="1">
          <a:blip r:embed="rId2"/>
          <a:srcRect t="2662" r="3" b="23696"/>
          <a:stretch/>
        </p:blipFill>
        <p:spPr>
          <a:xfrm>
            <a:off x="20" y="2715768"/>
            <a:ext cx="3726328" cy="4142232"/>
          </a:xfrm>
          <a:prstGeom prst="rect">
            <a:avLst/>
          </a:prstGeom>
        </p:spPr>
      </p:pic>
      <p:sp>
        <p:nvSpPr>
          <p:cNvPr id="15" name="Rectangle 14">
            <a:extLst>
              <a:ext uri="{FF2B5EF4-FFF2-40B4-BE49-F238E27FC236}">
                <a16:creationId xmlns:a16="http://schemas.microsoft.com/office/drawing/2014/main" id="{F8B04874-A529-4BBC-B665-99A7D1758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Afbeelding 6" descr="Afbeelding met gebouw, buiten, lucht, hoog&#10;&#10;Beschrijving is gegenereerd met zeer hoge betrouwbaarheid">
            <a:extLst>
              <a:ext uri="{FF2B5EF4-FFF2-40B4-BE49-F238E27FC236}">
                <a16:creationId xmlns:a16="http://schemas.microsoft.com/office/drawing/2014/main" id="{D104434C-E973-4367-83E9-A44E1593F0BF}"/>
              </a:ext>
            </a:extLst>
          </p:cNvPr>
          <p:cNvPicPr>
            <a:picLocks noChangeAspect="1"/>
          </p:cNvPicPr>
          <p:nvPr/>
        </p:nvPicPr>
        <p:blipFill rotWithShape="1">
          <a:blip r:embed="rId3"/>
          <a:srcRect r="6289" b="4"/>
          <a:stretch/>
        </p:blipFill>
        <p:spPr>
          <a:xfrm>
            <a:off x="20" y="2"/>
            <a:ext cx="3726328" cy="2624327"/>
          </a:xfrm>
          <a:prstGeom prst="rect">
            <a:avLst/>
          </a:prstGeom>
        </p:spPr>
      </p:pic>
      <p:pic>
        <p:nvPicPr>
          <p:cNvPr id="8" name="Afbeelding 7" descr="Afbeelding met lucht, buiten, gebouw, hek&#10;&#10;Beschrijving is gegenereerd met zeer hoge betrouwbaarheid">
            <a:extLst>
              <a:ext uri="{FF2B5EF4-FFF2-40B4-BE49-F238E27FC236}">
                <a16:creationId xmlns:a16="http://schemas.microsoft.com/office/drawing/2014/main" id="{7EF5FAB7-790C-4D91-967E-63CB418BF2BB}"/>
              </a:ext>
            </a:extLst>
          </p:cNvPr>
          <p:cNvPicPr>
            <a:picLocks noChangeAspect="1"/>
          </p:cNvPicPr>
          <p:nvPr/>
        </p:nvPicPr>
        <p:blipFill rotWithShape="1">
          <a:blip r:embed="rId4"/>
          <a:srcRect t="3491" r="1" b="12932"/>
          <a:stretch/>
        </p:blipFill>
        <p:spPr>
          <a:xfrm>
            <a:off x="3829049" y="4223210"/>
            <a:ext cx="3730752" cy="2634790"/>
          </a:xfrm>
          <a:prstGeom prst="rect">
            <a:avLst/>
          </a:prstGeom>
        </p:spPr>
      </p:pic>
      <p:pic>
        <p:nvPicPr>
          <p:cNvPr id="4" name="Afbeelding 3" descr="Afbeelding met lucht, buiten, gebouw, bastion&#10;&#10;Beschrijving is gegenereerd met zeer hoge betrouwbaarheid">
            <a:extLst>
              <a:ext uri="{FF2B5EF4-FFF2-40B4-BE49-F238E27FC236}">
                <a16:creationId xmlns:a16="http://schemas.microsoft.com/office/drawing/2014/main" id="{DDD1EC6D-261D-4F6C-9E98-9C085308A71C}"/>
              </a:ext>
            </a:extLst>
          </p:cNvPr>
          <p:cNvPicPr>
            <a:picLocks noChangeAspect="1"/>
          </p:cNvPicPr>
          <p:nvPr/>
        </p:nvPicPr>
        <p:blipFill rotWithShape="1">
          <a:blip r:embed="rId5"/>
          <a:srcRect t="13594" r="-3" b="-3"/>
          <a:stretch/>
        </p:blipFill>
        <p:spPr>
          <a:xfrm>
            <a:off x="3829049" y="2"/>
            <a:ext cx="3730752" cy="4119613"/>
          </a:xfrm>
          <a:prstGeom prst="rect">
            <a:avLst/>
          </a:prstGeom>
        </p:spPr>
      </p:pic>
      <p:sp>
        <p:nvSpPr>
          <p:cNvPr id="2" name="Titel 1">
            <a:extLst>
              <a:ext uri="{FF2B5EF4-FFF2-40B4-BE49-F238E27FC236}">
                <a16:creationId xmlns:a16="http://schemas.microsoft.com/office/drawing/2014/main" id="{1B307C62-A5EB-4C6A-B539-1286049563E9}"/>
              </a:ext>
            </a:extLst>
          </p:cNvPr>
          <p:cNvSpPr>
            <a:spLocks noGrp="1"/>
          </p:cNvSpPr>
          <p:nvPr>
            <p:ph type="ctrTitle"/>
          </p:nvPr>
        </p:nvSpPr>
        <p:spPr>
          <a:xfrm>
            <a:off x="8290526" y="1531369"/>
            <a:ext cx="3278622" cy="4119613"/>
          </a:xfrm>
          <a:noFill/>
          <a:ln w="19050">
            <a:noFill/>
            <a:prstDash val="dash"/>
          </a:ln>
        </p:spPr>
        <p:txBody>
          <a:bodyPr>
            <a:normAutofit/>
          </a:bodyPr>
          <a:lstStyle/>
          <a:p>
            <a:r>
              <a:rPr lang="nl-NL" sz="4400" b="1" u="sng" dirty="0"/>
              <a:t>Art &amp; Design</a:t>
            </a:r>
            <a:br>
              <a:rPr lang="nl-NL" sz="4400" b="1" u="sng" dirty="0"/>
            </a:br>
            <a:r>
              <a:rPr lang="nl-NL" sz="4400" b="1" u="sng" dirty="0" err="1"/>
              <a:t>Gt</a:t>
            </a:r>
            <a:r>
              <a:rPr lang="nl-NL" sz="4400" b="1" u="sng" dirty="0"/>
              <a:t> 1</a:t>
            </a:r>
            <a:br>
              <a:rPr lang="nl-NL" sz="4400" b="1" u="sng" dirty="0"/>
            </a:br>
            <a:br>
              <a:rPr lang="nl-NL" sz="3700" b="1" dirty="0"/>
            </a:br>
            <a:br>
              <a:rPr lang="nl-NL" sz="3700" b="1" dirty="0"/>
            </a:br>
            <a:r>
              <a:rPr lang="nl-NL" sz="4000" b="1" u="sng" dirty="0"/>
              <a:t>Architectuur:</a:t>
            </a:r>
            <a:br>
              <a:rPr lang="nl-NL" sz="4000" b="1" u="sng" dirty="0"/>
            </a:br>
            <a:r>
              <a:rPr lang="nl-NL" sz="4000" b="1" u="sng" dirty="0"/>
              <a:t>Torens</a:t>
            </a:r>
            <a:br>
              <a:rPr lang="nl-NL" sz="3700" b="1" dirty="0"/>
            </a:br>
            <a:endParaRPr lang="nl-NL" sz="3700" b="1" dirty="0"/>
          </a:p>
        </p:txBody>
      </p:sp>
    </p:spTree>
    <p:extLst>
      <p:ext uri="{BB962C8B-B14F-4D97-AF65-F5344CB8AC3E}">
        <p14:creationId xmlns:p14="http://schemas.microsoft.com/office/powerpoint/2010/main" val="21610180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5" name="Oval 28">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descr="Afbeelding met buiten, lucht, klok, toren&#10;&#10;Beschrijving is gegenereerd met zeer hoge betrouwbaarheid">
            <a:extLst>
              <a:ext uri="{FF2B5EF4-FFF2-40B4-BE49-F238E27FC236}">
                <a16:creationId xmlns:a16="http://schemas.microsoft.com/office/drawing/2014/main" id="{AD7C87CC-DA36-49C8-B70E-EEE66584C516}"/>
              </a:ext>
            </a:extLst>
          </p:cNvPr>
          <p:cNvPicPr>
            <a:picLocks noChangeAspect="1"/>
          </p:cNvPicPr>
          <p:nvPr/>
        </p:nvPicPr>
        <p:blipFill rotWithShape="1">
          <a:blip r:embed="rId2"/>
          <a:srcRect t="6360" r="-3" b="27388"/>
          <a:stretch/>
        </p:blipFill>
        <p:spPr>
          <a:xfrm>
            <a:off x="895336" y="997486"/>
            <a:ext cx="2971800" cy="2971800"/>
          </a:xfrm>
          <a:custGeom>
            <a:avLst/>
            <a:gdLst>
              <a:gd name="connsiteX0" fmla="*/ 1485900 w 2971800"/>
              <a:gd name="connsiteY0" fmla="*/ 0 h 2971800"/>
              <a:gd name="connsiteX1" fmla="*/ 2971800 w 2971800"/>
              <a:gd name="connsiteY1" fmla="*/ 1485900 h 2971800"/>
              <a:gd name="connsiteX2" fmla="*/ 1485900 w 2971800"/>
              <a:gd name="connsiteY2" fmla="*/ 2971800 h 2971800"/>
              <a:gd name="connsiteX3" fmla="*/ 0 w 2971800"/>
              <a:gd name="connsiteY3" fmla="*/ 1485900 h 2971800"/>
              <a:gd name="connsiteX4" fmla="*/ 1485900 w 2971800"/>
              <a:gd name="connsiteY4" fmla="*/ 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36" name="Oval 30">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descr="Afbeelding met lucht, buiten, gebouw, hek&#10;&#10;Beschrijving is gegenereerd met zeer hoge betrouwbaarheid">
            <a:extLst>
              <a:ext uri="{FF2B5EF4-FFF2-40B4-BE49-F238E27FC236}">
                <a16:creationId xmlns:a16="http://schemas.microsoft.com/office/drawing/2014/main" id="{7EF5FAB7-790C-4D91-967E-63CB418BF2BB}"/>
              </a:ext>
            </a:extLst>
          </p:cNvPr>
          <p:cNvPicPr>
            <a:picLocks noChangeAspect="1"/>
          </p:cNvPicPr>
          <p:nvPr/>
        </p:nvPicPr>
        <p:blipFill rotWithShape="1">
          <a:blip r:embed="rId3"/>
          <a:srcRect r="15497" b="-3"/>
          <a:stretch/>
        </p:blipFill>
        <p:spPr>
          <a:xfrm>
            <a:off x="4610101" y="997486"/>
            <a:ext cx="2971800" cy="2971800"/>
          </a:xfrm>
          <a:custGeom>
            <a:avLst/>
            <a:gdLst>
              <a:gd name="connsiteX0" fmla="*/ 1485900 w 2971800"/>
              <a:gd name="connsiteY0" fmla="*/ 0 h 2971800"/>
              <a:gd name="connsiteX1" fmla="*/ 2971800 w 2971800"/>
              <a:gd name="connsiteY1" fmla="*/ 1485900 h 2971800"/>
              <a:gd name="connsiteX2" fmla="*/ 1485900 w 2971800"/>
              <a:gd name="connsiteY2" fmla="*/ 2971800 h 2971800"/>
              <a:gd name="connsiteX3" fmla="*/ 0 w 2971800"/>
              <a:gd name="connsiteY3" fmla="*/ 1485900 h 2971800"/>
              <a:gd name="connsiteX4" fmla="*/ 1485900 w 2971800"/>
              <a:gd name="connsiteY4" fmla="*/ 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37" name="Oval 32">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Afbeelding 2">
            <a:extLst>
              <a:ext uri="{FF2B5EF4-FFF2-40B4-BE49-F238E27FC236}">
                <a16:creationId xmlns:a16="http://schemas.microsoft.com/office/drawing/2014/main" id="{A6DB6BA8-CCB0-4F2C-BE3C-2A7881B8BBC8}"/>
              </a:ext>
            </a:extLst>
          </p:cNvPr>
          <p:cNvPicPr>
            <a:picLocks noChangeAspect="1"/>
          </p:cNvPicPr>
          <p:nvPr/>
        </p:nvPicPr>
        <p:blipFill rotWithShape="1">
          <a:blip r:embed="rId4"/>
          <a:srcRect l="24266" r="6987" b="4"/>
          <a:stretch/>
        </p:blipFill>
        <p:spPr>
          <a:xfrm>
            <a:off x="8324865" y="997486"/>
            <a:ext cx="2971800" cy="2971800"/>
          </a:xfrm>
          <a:custGeom>
            <a:avLst/>
            <a:gdLst>
              <a:gd name="connsiteX0" fmla="*/ 1485900 w 2971800"/>
              <a:gd name="connsiteY0" fmla="*/ 0 h 2971800"/>
              <a:gd name="connsiteX1" fmla="*/ 2971800 w 2971800"/>
              <a:gd name="connsiteY1" fmla="*/ 1485900 h 2971800"/>
              <a:gd name="connsiteX2" fmla="*/ 1485900 w 2971800"/>
              <a:gd name="connsiteY2" fmla="*/ 2971800 h 2971800"/>
              <a:gd name="connsiteX3" fmla="*/ 0 w 2971800"/>
              <a:gd name="connsiteY3" fmla="*/ 1485900 h 2971800"/>
              <a:gd name="connsiteX4" fmla="*/ 1485900 w 2971800"/>
              <a:gd name="connsiteY4" fmla="*/ 0 h 2971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p:spPr>
      </p:pic>
      <p:sp>
        <p:nvSpPr>
          <p:cNvPr id="2" name="Titel 1">
            <a:extLst>
              <a:ext uri="{FF2B5EF4-FFF2-40B4-BE49-F238E27FC236}">
                <a16:creationId xmlns:a16="http://schemas.microsoft.com/office/drawing/2014/main" id="{1B307C62-A5EB-4C6A-B539-1286049563E9}"/>
              </a:ext>
            </a:extLst>
          </p:cNvPr>
          <p:cNvSpPr>
            <a:spLocks noGrp="1"/>
          </p:cNvSpPr>
          <p:nvPr>
            <p:ph type="ctrTitle"/>
          </p:nvPr>
        </p:nvSpPr>
        <p:spPr>
          <a:xfrm>
            <a:off x="1803662" y="3776319"/>
            <a:ext cx="8584676" cy="1044301"/>
          </a:xfrm>
        </p:spPr>
        <p:txBody>
          <a:bodyPr anchor="t">
            <a:normAutofit fontScale="90000"/>
          </a:bodyPr>
          <a:lstStyle/>
          <a:p>
            <a:br>
              <a:rPr lang="nl-NL" sz="1200" b="1" u="sng" dirty="0"/>
            </a:br>
            <a:br>
              <a:rPr lang="nl-NL" sz="1200" b="1" u="sng" dirty="0"/>
            </a:br>
            <a:br>
              <a:rPr lang="nl-NL" sz="1200" b="1" u="sng" dirty="0"/>
            </a:br>
            <a:r>
              <a:rPr lang="nl-NL" sz="4000" b="1" u="sng" dirty="0"/>
              <a:t>Art &amp; Design</a:t>
            </a:r>
            <a:br>
              <a:rPr lang="nl-NL" sz="4000" b="1" u="sng" dirty="0"/>
            </a:br>
            <a:r>
              <a:rPr lang="nl-NL" sz="2700" b="1" u="sng" dirty="0"/>
              <a:t>Architectuur</a:t>
            </a:r>
            <a:br>
              <a:rPr lang="nl-NL" sz="3100" b="1" u="sng" dirty="0"/>
            </a:br>
            <a:br>
              <a:rPr lang="nl-NL" sz="3100" b="1" u="sng" dirty="0"/>
            </a:br>
            <a:r>
              <a:rPr lang="nl-NL" sz="2200" b="1" u="sng" dirty="0"/>
              <a:t>Wat is architectuur?</a:t>
            </a:r>
            <a:br>
              <a:rPr lang="nl-NL" sz="2200" b="1" u="sng" dirty="0"/>
            </a:br>
            <a:br>
              <a:rPr lang="nl-NL" sz="1200" b="1" u="sng" dirty="0"/>
            </a:br>
            <a:r>
              <a:rPr lang="nl-NL" sz="2000" dirty="0"/>
              <a:t>Bekijk onderstaande presentatie/filmpje thuis. Dit wordt op school nabesproken</a:t>
            </a:r>
            <a:br>
              <a:rPr lang="nl-NL" sz="2000" dirty="0"/>
            </a:br>
            <a:br>
              <a:rPr lang="nl-NL" sz="2000" b="1" u="sng" dirty="0"/>
            </a:br>
            <a:r>
              <a:rPr lang="nl-NL" sz="2000" b="1" u="sng" dirty="0"/>
              <a:t>https://prezi.com/2itmcewox1pb/architectuur-lessenserie-architectuur-vmbo-2-k/</a:t>
            </a:r>
            <a:br>
              <a:rPr lang="nl-NL" sz="2000" b="1" u="sng" dirty="0"/>
            </a:br>
            <a:br>
              <a:rPr lang="nl-NL" sz="2000" b="1" u="sng" dirty="0"/>
            </a:br>
            <a:br>
              <a:rPr lang="nl-NL" sz="1200" b="1" u="sng" dirty="0"/>
            </a:br>
            <a:br>
              <a:rPr lang="nl-NL" sz="1200" b="1" u="sng" dirty="0"/>
            </a:br>
            <a:br>
              <a:rPr lang="nl-NL" sz="1200" b="1" u="sng" dirty="0"/>
            </a:br>
            <a:br>
              <a:rPr lang="nl-NL" sz="1200" b="1" u="sng" dirty="0"/>
            </a:br>
            <a:br>
              <a:rPr lang="nl-NL" sz="1200" b="1" u="sng" dirty="0"/>
            </a:br>
            <a:br>
              <a:rPr lang="nl-NL" sz="1200" b="1" dirty="0"/>
            </a:br>
            <a:endParaRPr lang="nl-NL" sz="1200" b="1" dirty="0"/>
          </a:p>
        </p:txBody>
      </p:sp>
    </p:spTree>
    <p:extLst>
      <p:ext uri="{BB962C8B-B14F-4D97-AF65-F5344CB8AC3E}">
        <p14:creationId xmlns:p14="http://schemas.microsoft.com/office/powerpoint/2010/main" val="4192433953"/>
      </p:ext>
    </p:extLst>
  </p:cSld>
  <p:clrMapOvr>
    <a:overrideClrMapping bg1="dk1" tx1="lt1" bg2="dk2" tx2="lt2" accent1="accent1" accent2="accent2" accent3="accent3" accent4="accent4" accent5="accent5" accent6="accent6" hlink="hlink" folHlink="folHlink"/>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7" name="Oval 36">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38">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DF622BC8-B291-4012-8BC0-3D0C9A89E749}"/>
              </a:ext>
            </a:extLst>
          </p:cNvPr>
          <p:cNvPicPr>
            <a:picLocks noChangeAspect="1"/>
          </p:cNvPicPr>
          <p:nvPr/>
        </p:nvPicPr>
        <p:blipFill rotWithShape="1">
          <a:blip r:embed="rId2"/>
          <a:srcRect t="2914" r="-4" b="22083"/>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6" name="Afbeelding 5">
            <a:extLst>
              <a:ext uri="{FF2B5EF4-FFF2-40B4-BE49-F238E27FC236}">
                <a16:creationId xmlns:a16="http://schemas.microsoft.com/office/drawing/2014/main" id="{1F38B4A9-BFA0-4F5C-8A27-293D06439239}"/>
              </a:ext>
            </a:extLst>
          </p:cNvPr>
          <p:cNvPicPr>
            <a:picLocks noChangeAspect="1"/>
          </p:cNvPicPr>
          <p:nvPr/>
        </p:nvPicPr>
        <p:blipFill rotWithShape="1">
          <a:blip r:embed="rId3"/>
          <a:srcRect l="12925" r="1"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41" name="Freeform: Shape 40">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Afbeelding 4">
            <a:extLst>
              <a:ext uri="{FF2B5EF4-FFF2-40B4-BE49-F238E27FC236}">
                <a16:creationId xmlns:a16="http://schemas.microsoft.com/office/drawing/2014/main" id="{F9C836F7-CDF3-4532-8A2B-6721DF4F25FB}"/>
              </a:ext>
            </a:extLst>
          </p:cNvPr>
          <p:cNvPicPr>
            <a:picLocks noChangeAspect="1"/>
          </p:cNvPicPr>
          <p:nvPr/>
        </p:nvPicPr>
        <p:blipFill rotWithShape="1">
          <a:blip r:embed="rId4"/>
          <a:srcRect l="16104" r="5447"/>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2" name="Titel 1">
            <a:extLst>
              <a:ext uri="{FF2B5EF4-FFF2-40B4-BE49-F238E27FC236}">
                <a16:creationId xmlns:a16="http://schemas.microsoft.com/office/drawing/2014/main" id="{3B7D90D1-D7F0-4631-936B-ABDEEF431D7E}"/>
              </a:ext>
            </a:extLst>
          </p:cNvPr>
          <p:cNvSpPr>
            <a:spLocks noGrp="1"/>
          </p:cNvSpPr>
          <p:nvPr>
            <p:ph type="title"/>
          </p:nvPr>
        </p:nvSpPr>
        <p:spPr>
          <a:xfrm>
            <a:off x="586854" y="131762"/>
            <a:ext cx="5817886" cy="2244180"/>
          </a:xfrm>
        </p:spPr>
        <p:txBody>
          <a:bodyPr>
            <a:normAutofit/>
          </a:bodyPr>
          <a:lstStyle/>
          <a:p>
            <a:r>
              <a:rPr lang="nl-NL" b="1" u="sng" dirty="0"/>
              <a:t>Art &amp; Design </a:t>
            </a:r>
            <a:r>
              <a:rPr lang="nl-NL" b="1" dirty="0"/>
              <a:t>                         </a:t>
            </a:r>
            <a:br>
              <a:rPr lang="nl-NL" b="1" dirty="0"/>
            </a:br>
            <a:r>
              <a:rPr lang="nl-NL" sz="3600" b="1" u="sng" dirty="0"/>
              <a:t>Architectuur:</a:t>
            </a:r>
          </a:p>
        </p:txBody>
      </p:sp>
      <p:sp>
        <p:nvSpPr>
          <p:cNvPr id="3" name="Tijdelijke aanduiding voor inhoud 2">
            <a:extLst>
              <a:ext uri="{FF2B5EF4-FFF2-40B4-BE49-F238E27FC236}">
                <a16:creationId xmlns:a16="http://schemas.microsoft.com/office/drawing/2014/main" id="{1991F453-2889-41BA-BE66-64042821E6D0}"/>
              </a:ext>
            </a:extLst>
          </p:cNvPr>
          <p:cNvSpPr>
            <a:spLocks noGrp="1"/>
          </p:cNvSpPr>
          <p:nvPr>
            <p:ph idx="1"/>
          </p:nvPr>
        </p:nvSpPr>
        <p:spPr>
          <a:xfrm>
            <a:off x="614984" y="2263440"/>
            <a:ext cx="4653052" cy="4151007"/>
          </a:xfrm>
        </p:spPr>
        <p:txBody>
          <a:bodyPr anchor="t">
            <a:normAutofit/>
          </a:bodyPr>
          <a:lstStyle/>
          <a:p>
            <a:pPr marL="0" indent="0">
              <a:buNone/>
            </a:pPr>
            <a:endParaRPr lang="nl-NL" sz="1800" b="1" u="sng" dirty="0"/>
          </a:p>
          <a:p>
            <a:pPr marL="0" indent="0">
              <a:buNone/>
            </a:pPr>
            <a:r>
              <a:rPr lang="nl-NL" sz="1800" b="1" u="sng" dirty="0"/>
              <a:t>Casus:</a:t>
            </a:r>
            <a:r>
              <a:rPr lang="nl-NL" sz="1800" b="1" dirty="0"/>
              <a:t>  </a:t>
            </a:r>
          </a:p>
          <a:p>
            <a:pPr marL="0" indent="0">
              <a:buNone/>
            </a:pPr>
            <a:r>
              <a:rPr lang="nl-NL" sz="1800" i="1" dirty="0"/>
              <a:t>De gemeente in Valkenswaard wil een nieuwe toren plaatsen in het centrum. Het moet een toren worden die opvallend is, mensen nieuwsgierig maakt en die uitnodigend is voor zowel jong als oud.</a:t>
            </a:r>
          </a:p>
          <a:p>
            <a:pPr marL="0" indent="0">
              <a:buNone/>
            </a:pPr>
            <a:endParaRPr lang="nl-NL" sz="1800" b="1" i="1" dirty="0"/>
          </a:p>
          <a:p>
            <a:pPr marL="0" indent="0">
              <a:buNone/>
            </a:pPr>
            <a:endParaRPr lang="nl-NL" sz="1800" b="1" dirty="0"/>
          </a:p>
          <a:p>
            <a:pPr marL="0" indent="0">
              <a:buNone/>
            </a:pPr>
            <a:endParaRPr lang="nl-NL" sz="1800" b="1" u="sng" dirty="0"/>
          </a:p>
          <a:p>
            <a:pPr marL="0" indent="0">
              <a:buNone/>
            </a:pPr>
            <a:endParaRPr lang="nl-NL" sz="1800" dirty="0"/>
          </a:p>
        </p:txBody>
      </p:sp>
    </p:spTree>
    <p:extLst>
      <p:ext uri="{BB962C8B-B14F-4D97-AF65-F5344CB8AC3E}">
        <p14:creationId xmlns:p14="http://schemas.microsoft.com/office/powerpoint/2010/main" val="3163361646"/>
      </p:ext>
    </p:extLst>
  </p:cSld>
  <p:clrMapOvr>
    <a:overrideClrMapping bg1="dk1" tx1="lt1" bg2="dk2" tx2="lt2" accent1="accent1" accent2="accent2" accent3="accent3" accent4="accent4" accent5="accent5" accent6="accent6" hlink="hlink" folHlink="folHlink"/>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5CB1FF22-2C4F-4ED1-BEDD-8AE1DA0CE49E}"/>
              </a:ext>
            </a:extLst>
          </p:cNvPr>
          <p:cNvPicPr>
            <a:picLocks noChangeAspect="1"/>
          </p:cNvPicPr>
          <p:nvPr/>
        </p:nvPicPr>
        <p:blipFill rotWithShape="1">
          <a:blip r:embed="rId2"/>
          <a:srcRect t="4431" r="-4" b="20566"/>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7" name="Afbeelding 6">
            <a:extLst>
              <a:ext uri="{FF2B5EF4-FFF2-40B4-BE49-F238E27FC236}">
                <a16:creationId xmlns:a16="http://schemas.microsoft.com/office/drawing/2014/main" id="{B350D7D5-7222-4C0D-BD97-AFCC8275E133}"/>
              </a:ext>
            </a:extLst>
          </p:cNvPr>
          <p:cNvPicPr>
            <a:picLocks noChangeAspect="1"/>
          </p:cNvPicPr>
          <p:nvPr/>
        </p:nvPicPr>
        <p:blipFill rotWithShape="1">
          <a:blip r:embed="rId3"/>
          <a:srcRect l="11541" r="11220"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5" name="Afbeelding 4">
            <a:extLst>
              <a:ext uri="{FF2B5EF4-FFF2-40B4-BE49-F238E27FC236}">
                <a16:creationId xmlns:a16="http://schemas.microsoft.com/office/drawing/2014/main" id="{F85DDE7C-D874-4215-B5D9-008918A0CB6E}"/>
              </a:ext>
            </a:extLst>
          </p:cNvPr>
          <p:cNvPicPr>
            <a:picLocks noChangeAspect="1"/>
          </p:cNvPicPr>
          <p:nvPr/>
        </p:nvPicPr>
        <p:blipFill rotWithShape="1">
          <a:blip r:embed="rId4"/>
          <a:srcRect l="14241" r="25061"/>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4" name="Tekstvak 3">
            <a:extLst>
              <a:ext uri="{FF2B5EF4-FFF2-40B4-BE49-F238E27FC236}">
                <a16:creationId xmlns:a16="http://schemas.microsoft.com/office/drawing/2014/main" id="{8FBFAA7C-3D23-461F-8635-9FE08AE9C3A1}"/>
              </a:ext>
            </a:extLst>
          </p:cNvPr>
          <p:cNvSpPr txBox="1"/>
          <p:nvPr/>
        </p:nvSpPr>
        <p:spPr>
          <a:xfrm>
            <a:off x="6096000" y="1667669"/>
            <a:ext cx="5274365" cy="4667250"/>
          </a:xfrm>
          <a:prstGeom prst="rect">
            <a:avLst/>
          </a:prstGeom>
          <a:noFill/>
        </p:spPr>
        <p:txBody>
          <a:bodyPr wrap="square" rtlCol="0">
            <a:spAutoFit/>
          </a:bodyPr>
          <a:lstStyle/>
          <a:p>
            <a:endParaRPr lang="nl-NL" dirty="0"/>
          </a:p>
        </p:txBody>
      </p:sp>
      <p:sp>
        <p:nvSpPr>
          <p:cNvPr id="2" name="Titel 1">
            <a:extLst>
              <a:ext uri="{FF2B5EF4-FFF2-40B4-BE49-F238E27FC236}">
                <a16:creationId xmlns:a16="http://schemas.microsoft.com/office/drawing/2014/main" id="{3B7D90D1-D7F0-4631-936B-ABDEEF431D7E}"/>
              </a:ext>
            </a:extLst>
          </p:cNvPr>
          <p:cNvSpPr>
            <a:spLocks noGrp="1"/>
          </p:cNvSpPr>
          <p:nvPr>
            <p:ph type="title"/>
          </p:nvPr>
        </p:nvSpPr>
        <p:spPr>
          <a:xfrm>
            <a:off x="762533" y="393184"/>
            <a:ext cx="5712824" cy="1325563"/>
          </a:xfrm>
        </p:spPr>
        <p:txBody>
          <a:bodyPr>
            <a:normAutofit/>
          </a:bodyPr>
          <a:lstStyle/>
          <a:p>
            <a:r>
              <a:rPr lang="nl-NL" sz="4000" b="1" u="sng" dirty="0"/>
              <a:t>Art &amp; Design </a:t>
            </a:r>
            <a:r>
              <a:rPr lang="nl-NL" sz="4000" b="1" dirty="0"/>
              <a:t>                         </a:t>
            </a:r>
            <a:r>
              <a:rPr lang="nl-NL" sz="2000" b="1" u="sng" dirty="0"/>
              <a:t>Architectuur</a:t>
            </a:r>
          </a:p>
        </p:txBody>
      </p:sp>
      <p:sp>
        <p:nvSpPr>
          <p:cNvPr id="3" name="Tijdelijke aanduiding voor inhoud 2">
            <a:extLst>
              <a:ext uri="{FF2B5EF4-FFF2-40B4-BE49-F238E27FC236}">
                <a16:creationId xmlns:a16="http://schemas.microsoft.com/office/drawing/2014/main" id="{1991F453-2889-41BA-BE66-64042821E6D0}"/>
              </a:ext>
            </a:extLst>
          </p:cNvPr>
          <p:cNvSpPr>
            <a:spLocks noGrp="1"/>
          </p:cNvSpPr>
          <p:nvPr>
            <p:ph idx="1"/>
          </p:nvPr>
        </p:nvSpPr>
        <p:spPr>
          <a:xfrm>
            <a:off x="762532" y="1889799"/>
            <a:ext cx="4912005" cy="4667250"/>
          </a:xfrm>
        </p:spPr>
        <p:txBody>
          <a:bodyPr anchor="t">
            <a:normAutofit/>
          </a:bodyPr>
          <a:lstStyle/>
          <a:p>
            <a:pPr marL="0" indent="0">
              <a:buNone/>
            </a:pPr>
            <a:r>
              <a:rPr lang="nl-NL" sz="1600" b="1" u="sng" dirty="0"/>
              <a:t>Inleiding:</a:t>
            </a:r>
          </a:p>
          <a:p>
            <a:pPr marL="0" indent="0">
              <a:buNone/>
            </a:pPr>
            <a:r>
              <a:rPr lang="nl-NL" sz="1600" dirty="0"/>
              <a:t>Een toren is hoog. Je ziet een toren al van ver, hij steekt boven alles uit. Als je boven op een toren staat, kijk je verder dan wie ook. Een toren bouwen is moeilijk. Hij mag niet omvallen. Daarom werden torens vroeger heel stevig en zwaar gebouwd. De eerste torens leken wel op blokkendoostorens: vierkant, recht naar boven en heel erg stevig. Denk maar eens aan de torens op de hoeken van een kasteelmuur: dikke muren en kleine ramen. Later werden de torens sierlijker en vooral hoger. De muren werden dunner en de ramen werden groter en langer. De grondvormen van een toren zijn meestal geometrisch. Als vormen geometrisch zijn kunnen ze eenvoudig met liniaal en passer getekend worden. Vierkant, driehoek, cirkel en rechthoek zijn geometrische vormen. Geometrische vormen kunnen ook ruimtelijk zijn, zoals kubussen, bollen, cilinders, etc.. . </a:t>
            </a:r>
          </a:p>
          <a:p>
            <a:pPr marL="0" indent="0">
              <a:buNone/>
            </a:pPr>
            <a:endParaRPr lang="nl-NL" sz="1600" b="1" u="sng" dirty="0"/>
          </a:p>
          <a:p>
            <a:pPr marL="0" indent="0">
              <a:buNone/>
            </a:pPr>
            <a:endParaRPr lang="nl-NL" sz="1600" dirty="0"/>
          </a:p>
          <a:p>
            <a:pPr marL="0" indent="0">
              <a:buNone/>
            </a:pPr>
            <a:endParaRPr lang="nl-NL" sz="1600" dirty="0"/>
          </a:p>
        </p:txBody>
      </p:sp>
    </p:spTree>
    <p:extLst>
      <p:ext uri="{BB962C8B-B14F-4D97-AF65-F5344CB8AC3E}">
        <p14:creationId xmlns:p14="http://schemas.microsoft.com/office/powerpoint/2010/main" val="4033569932"/>
      </p:ext>
    </p:extLst>
  </p:cSld>
  <p:clrMapOvr>
    <a:overrideClrMapping bg1="dk1" tx1="lt1" bg2="dk2" tx2="lt2" accent1="accent1" accent2="accent2" accent3="accent3" accent4="accent4" accent5="accent5" accent6="accent6" hlink="hlink" folHlink="folHlink"/>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CC8A756-DD81-4ADD-A674-4AF33D1B932E}"/>
              </a:ext>
            </a:extLst>
          </p:cNvPr>
          <p:cNvPicPr>
            <a:picLocks noChangeAspect="1"/>
          </p:cNvPicPr>
          <p:nvPr/>
        </p:nvPicPr>
        <p:blipFill rotWithShape="1">
          <a:blip r:embed="rId2"/>
          <a:srcRect r="5670" b="4"/>
          <a:stretch/>
        </p:blipFill>
        <p:spPr>
          <a:xfrm>
            <a:off x="7689829" y="10"/>
            <a:ext cx="4502173" cy="344820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p:spPr>
      </p:pic>
      <p:sp>
        <p:nvSpPr>
          <p:cNvPr id="32" name="Freeform: Shape 31">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84D2D105-F06B-4E68-A7CE-BA46DA3EC779}"/>
              </a:ext>
            </a:extLst>
          </p:cNvPr>
          <p:cNvPicPr>
            <a:picLocks noChangeAspect="1"/>
          </p:cNvPicPr>
          <p:nvPr/>
        </p:nvPicPr>
        <p:blipFill rotWithShape="1">
          <a:blip r:embed="rId3"/>
          <a:srcRect r="1" b="15311"/>
          <a:stretch/>
        </p:blipFill>
        <p:spPr>
          <a:xfrm>
            <a:off x="8768827" y="4082141"/>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p:spPr>
      </p:pic>
      <p:sp>
        <p:nvSpPr>
          <p:cNvPr id="2" name="Titel 1">
            <a:extLst>
              <a:ext uri="{FF2B5EF4-FFF2-40B4-BE49-F238E27FC236}">
                <a16:creationId xmlns:a16="http://schemas.microsoft.com/office/drawing/2014/main" id="{3B7D90D1-D7F0-4631-936B-ABDEEF431D7E}"/>
              </a:ext>
            </a:extLst>
          </p:cNvPr>
          <p:cNvSpPr>
            <a:spLocks noGrp="1"/>
          </p:cNvSpPr>
          <p:nvPr>
            <p:ph type="title"/>
          </p:nvPr>
        </p:nvSpPr>
        <p:spPr>
          <a:xfrm>
            <a:off x="582732" y="297165"/>
            <a:ext cx="6387102" cy="1325563"/>
          </a:xfrm>
        </p:spPr>
        <p:txBody>
          <a:bodyPr>
            <a:normAutofit/>
          </a:bodyPr>
          <a:lstStyle/>
          <a:p>
            <a:r>
              <a:rPr lang="nl-NL" b="1" u="sng" dirty="0"/>
              <a:t>Art &amp; Design </a:t>
            </a:r>
            <a:r>
              <a:rPr lang="nl-NL" b="1" dirty="0"/>
              <a:t>                         </a:t>
            </a:r>
            <a:br>
              <a:rPr lang="nl-NL" b="1" dirty="0"/>
            </a:br>
            <a:r>
              <a:rPr lang="nl-NL" sz="2400" b="1" u="sng" dirty="0"/>
              <a:t>Architectuur</a:t>
            </a:r>
          </a:p>
        </p:txBody>
      </p:sp>
      <p:sp>
        <p:nvSpPr>
          <p:cNvPr id="3" name="Tijdelijke aanduiding voor inhoud 2">
            <a:extLst>
              <a:ext uri="{FF2B5EF4-FFF2-40B4-BE49-F238E27FC236}">
                <a16:creationId xmlns:a16="http://schemas.microsoft.com/office/drawing/2014/main" id="{1991F453-2889-41BA-BE66-64042821E6D0}"/>
              </a:ext>
            </a:extLst>
          </p:cNvPr>
          <p:cNvSpPr>
            <a:spLocks noGrp="1"/>
          </p:cNvSpPr>
          <p:nvPr>
            <p:ph idx="1"/>
          </p:nvPr>
        </p:nvSpPr>
        <p:spPr>
          <a:xfrm>
            <a:off x="582730" y="1622728"/>
            <a:ext cx="5407250" cy="4977863"/>
          </a:xfrm>
        </p:spPr>
        <p:txBody>
          <a:bodyPr anchor="t">
            <a:noAutofit/>
          </a:bodyPr>
          <a:lstStyle/>
          <a:p>
            <a:pPr marL="0" indent="0">
              <a:buNone/>
            </a:pPr>
            <a:r>
              <a:rPr lang="nl-NL" sz="1600" b="1" u="sng" dirty="0"/>
              <a:t>Opdracht:</a:t>
            </a:r>
            <a:r>
              <a:rPr lang="nl-NL" sz="1600" b="1" dirty="0"/>
              <a:t>  </a:t>
            </a:r>
          </a:p>
          <a:p>
            <a:pPr marL="0" indent="0">
              <a:buNone/>
            </a:pPr>
            <a:r>
              <a:rPr lang="nl-NL" sz="1600" dirty="0"/>
              <a:t>Het ontwerpen van een opvallende toren voor Valkenswaard.</a:t>
            </a:r>
          </a:p>
          <a:p>
            <a:pPr marL="0" indent="0">
              <a:buNone/>
            </a:pPr>
            <a:r>
              <a:rPr lang="nl-NL" sz="1600" b="1" u="sng" dirty="0"/>
              <a:t>Doel:</a:t>
            </a:r>
          </a:p>
          <a:p>
            <a:pPr>
              <a:buFontTx/>
              <a:buChar char="-"/>
            </a:pPr>
            <a:r>
              <a:rPr lang="nl-NL" sz="1600" dirty="0"/>
              <a:t>Je leert een ruimtelijke vorm maken. </a:t>
            </a:r>
          </a:p>
          <a:p>
            <a:pPr>
              <a:buFontTx/>
              <a:buChar char="-"/>
            </a:pPr>
            <a:r>
              <a:rPr lang="nl-NL" sz="1600" dirty="0"/>
              <a:t>Je leert de eigenschappen kennen van verschillende materialen en de daarbij behorende gereedschappen/technieken.</a:t>
            </a:r>
          </a:p>
          <a:p>
            <a:pPr>
              <a:buFontTx/>
              <a:buChar char="-"/>
            </a:pPr>
            <a:r>
              <a:rPr lang="nl-NL" sz="1600" dirty="0"/>
              <a:t>Je leert  constructies bedenken.</a:t>
            </a:r>
          </a:p>
          <a:p>
            <a:pPr>
              <a:buFontTx/>
              <a:buChar char="-"/>
            </a:pPr>
            <a:r>
              <a:rPr lang="nl-NL" sz="1600" dirty="0"/>
              <a:t>Je bent bezig met de begrippen: (geometrische) vorm, open en gesloten vorm, ritme, contrast en lengtewerking.</a:t>
            </a:r>
          </a:p>
          <a:p>
            <a:pPr>
              <a:buFontTx/>
              <a:buChar char="-"/>
            </a:pPr>
            <a:endParaRPr lang="nl-NL" sz="1600" dirty="0"/>
          </a:p>
          <a:p>
            <a:pPr marL="0" indent="0">
              <a:buNone/>
            </a:pPr>
            <a:r>
              <a:rPr lang="nl-NL" sz="1600" b="1" u="sng" dirty="0"/>
              <a:t>Benodigdheden:</a:t>
            </a:r>
          </a:p>
          <a:p>
            <a:pPr marL="0" indent="0">
              <a:buNone/>
            </a:pPr>
            <a:r>
              <a:rPr lang="nl-NL" sz="1600" u="sng" dirty="0"/>
              <a:t>Materiaal:</a:t>
            </a:r>
            <a:r>
              <a:rPr lang="nl-NL" sz="1600" dirty="0"/>
              <a:t> karton, ijsstokjes, prikkers, etc.… .</a:t>
            </a:r>
          </a:p>
          <a:p>
            <a:pPr marL="0" indent="0">
              <a:buNone/>
            </a:pPr>
            <a:r>
              <a:rPr lang="nl-NL" sz="1600" u="sng" dirty="0"/>
              <a:t>Gereedschap:</a:t>
            </a:r>
            <a:r>
              <a:rPr lang="nl-NL" sz="1600" dirty="0"/>
              <a:t> snijplaat, stanleymes, schrijfgerei, liniaal,</a:t>
            </a:r>
          </a:p>
          <a:p>
            <a:pPr marL="0" indent="0">
              <a:buNone/>
            </a:pPr>
            <a:r>
              <a:rPr lang="nl-NL" sz="1600" dirty="0"/>
              <a:t> geodriehoek, lijmpistool, etc..</a:t>
            </a:r>
          </a:p>
        </p:txBody>
      </p:sp>
    </p:spTree>
    <p:extLst>
      <p:ext uri="{BB962C8B-B14F-4D97-AF65-F5344CB8AC3E}">
        <p14:creationId xmlns:p14="http://schemas.microsoft.com/office/powerpoint/2010/main" val="3610595508"/>
      </p:ext>
    </p:extLst>
  </p:cSld>
  <p:clrMapOvr>
    <a:overrideClrMapping bg1="dk1" tx1="lt1" bg2="dk2" tx2="lt2" accent1="accent1" accent2="accent2" accent3="accent3" accent4="accent4" accent5="accent5" accent6="accent6" hlink="hlink" folHlink="folHlink"/>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descr="Afbeelding met gebouw, buiten&#10;&#10;Beschrijving is gegenereerd met zeer hoge betrouwbaarheid">
            <a:extLst>
              <a:ext uri="{FF2B5EF4-FFF2-40B4-BE49-F238E27FC236}">
                <a16:creationId xmlns:a16="http://schemas.microsoft.com/office/drawing/2014/main" id="{130161A6-9F17-4C81-8AF6-A6C2D5E871D4}"/>
              </a:ext>
            </a:extLst>
          </p:cNvPr>
          <p:cNvPicPr>
            <a:picLocks noChangeAspect="1"/>
          </p:cNvPicPr>
          <p:nvPr/>
        </p:nvPicPr>
        <p:blipFill rotWithShape="1">
          <a:blip r:embed="rId2"/>
          <a:srcRect l="18668" r="18581" b="-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Afbeelding 7" descr="Afbeelding met lucht, buiten, gebouw, toren&#10;&#10;Beschrijving is gegenereerd met zeer hoge betrouwbaarheid">
            <a:extLst>
              <a:ext uri="{FF2B5EF4-FFF2-40B4-BE49-F238E27FC236}">
                <a16:creationId xmlns:a16="http://schemas.microsoft.com/office/drawing/2014/main" id="{4A3099B2-D2FB-42A6-84D6-DB1E6D5B2998}"/>
              </a:ext>
            </a:extLst>
          </p:cNvPr>
          <p:cNvPicPr>
            <a:picLocks noChangeAspect="1"/>
          </p:cNvPicPr>
          <p:nvPr/>
        </p:nvPicPr>
        <p:blipFill rotWithShape="1">
          <a:blip r:embed="rId3"/>
          <a:srcRect t="23357" r="2" b="11830"/>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10" name="Afbeelding 9" descr="Afbeelding met tekst&#10;&#10;Beschrijving is gegenereerd met hoge betrouwbaarheid">
            <a:extLst>
              <a:ext uri="{FF2B5EF4-FFF2-40B4-BE49-F238E27FC236}">
                <a16:creationId xmlns:a16="http://schemas.microsoft.com/office/drawing/2014/main" id="{854527F6-A1BA-460F-B857-5BBA513B5EBA}"/>
              </a:ext>
            </a:extLst>
          </p:cNvPr>
          <p:cNvPicPr>
            <a:picLocks noChangeAspect="1"/>
          </p:cNvPicPr>
          <p:nvPr/>
        </p:nvPicPr>
        <p:blipFill rotWithShape="1">
          <a:blip r:embed="rId4"/>
          <a:srcRect t="11426" r="2" b="21821"/>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2" name="Titel 1">
            <a:extLst>
              <a:ext uri="{FF2B5EF4-FFF2-40B4-BE49-F238E27FC236}">
                <a16:creationId xmlns:a16="http://schemas.microsoft.com/office/drawing/2014/main" id="{3B7D90D1-D7F0-4631-936B-ABDEEF431D7E}"/>
              </a:ext>
            </a:extLst>
          </p:cNvPr>
          <p:cNvSpPr>
            <a:spLocks noGrp="1"/>
          </p:cNvSpPr>
          <p:nvPr>
            <p:ph type="title"/>
          </p:nvPr>
        </p:nvSpPr>
        <p:spPr>
          <a:xfrm>
            <a:off x="501131" y="169150"/>
            <a:ext cx="5712824" cy="1325563"/>
          </a:xfrm>
        </p:spPr>
        <p:txBody>
          <a:bodyPr>
            <a:normAutofit/>
          </a:bodyPr>
          <a:lstStyle/>
          <a:p>
            <a:r>
              <a:rPr lang="nl-NL" sz="4000" b="1" u="sng" dirty="0"/>
              <a:t>Art &amp; Design </a:t>
            </a:r>
            <a:r>
              <a:rPr lang="nl-NL" sz="4000" b="1" dirty="0"/>
              <a:t>                         </a:t>
            </a:r>
            <a:r>
              <a:rPr lang="nl-NL" sz="2000" b="1" u="sng" dirty="0"/>
              <a:t>Architectuur</a:t>
            </a:r>
          </a:p>
        </p:txBody>
      </p:sp>
      <p:sp>
        <p:nvSpPr>
          <p:cNvPr id="3" name="Tijdelijke aanduiding voor inhoud 2">
            <a:extLst>
              <a:ext uri="{FF2B5EF4-FFF2-40B4-BE49-F238E27FC236}">
                <a16:creationId xmlns:a16="http://schemas.microsoft.com/office/drawing/2014/main" id="{1991F453-2889-41BA-BE66-64042821E6D0}"/>
              </a:ext>
            </a:extLst>
          </p:cNvPr>
          <p:cNvSpPr>
            <a:spLocks noGrp="1"/>
          </p:cNvSpPr>
          <p:nvPr>
            <p:ph idx="1"/>
          </p:nvPr>
        </p:nvSpPr>
        <p:spPr>
          <a:xfrm>
            <a:off x="508983" y="1577009"/>
            <a:ext cx="5202704" cy="4982817"/>
          </a:xfrm>
        </p:spPr>
        <p:txBody>
          <a:bodyPr anchor="t">
            <a:noAutofit/>
          </a:bodyPr>
          <a:lstStyle/>
          <a:p>
            <a:pPr marL="0" indent="0">
              <a:buNone/>
            </a:pPr>
            <a:r>
              <a:rPr lang="nl-NL" sz="1800" b="1" u="sng" dirty="0"/>
              <a:t>Opdracht 1</a:t>
            </a:r>
            <a:r>
              <a:rPr lang="nl-NL" sz="1800" dirty="0"/>
              <a:t>:</a:t>
            </a:r>
          </a:p>
          <a:p>
            <a:pPr marL="0" indent="0">
              <a:buNone/>
            </a:pPr>
            <a:r>
              <a:rPr lang="nl-NL" sz="1800" b="1" dirty="0"/>
              <a:t>Huiswerk:</a:t>
            </a:r>
          </a:p>
          <a:p>
            <a:pPr marL="0" indent="0">
              <a:buNone/>
            </a:pPr>
            <a:r>
              <a:rPr lang="nl-NL" sz="1800" dirty="0"/>
              <a:t>Zoek </a:t>
            </a:r>
            <a:r>
              <a:rPr lang="nl-NL" sz="1800" b="1" dirty="0"/>
              <a:t>10</a:t>
            </a:r>
            <a:r>
              <a:rPr lang="nl-NL" sz="1800" dirty="0"/>
              <a:t> afbeeldingen van verschillende torens en sla deze op in een Word-documentje. </a:t>
            </a:r>
          </a:p>
          <a:p>
            <a:pPr marL="0" indent="0">
              <a:buNone/>
            </a:pPr>
            <a:r>
              <a:rPr lang="nl-NL" sz="1800" b="1" u="sng" dirty="0"/>
              <a:t>Opdracht 2: </a:t>
            </a:r>
          </a:p>
          <a:p>
            <a:pPr marL="0" indent="0">
              <a:buNone/>
            </a:pPr>
            <a:r>
              <a:rPr lang="nl-NL" sz="1800" dirty="0"/>
              <a:t>Maak </a:t>
            </a:r>
            <a:r>
              <a:rPr lang="nl-NL" sz="1800" b="1" dirty="0"/>
              <a:t>twee verschillende schetsontwerpen </a:t>
            </a:r>
            <a:r>
              <a:rPr lang="nl-NL" sz="1800" dirty="0"/>
              <a:t>van een originele toren. Werk je schetsen mooi uit met licht-donkerverschil (schaduw). Denk tijdens het schetsen goed na over de vormgeving en de constructie. Je toren moet opvallen maar ook stevig zijn! Ben origineel, vernieuwend. Het geheel mag ongeveer 40 cm hoog moeten worden. Gebruik je karton, let dan op open en gesloten vormen.</a:t>
            </a:r>
          </a:p>
          <a:p>
            <a:pPr marL="0" indent="0">
              <a:buNone/>
            </a:pPr>
            <a:r>
              <a:rPr lang="nl-NL" sz="1800" dirty="0"/>
              <a:t>*Torens lijken hoger als ze naar boven toe steeds smaller worden. Ook kleine torentjes en een versierde torenspits benadrukken de hoogte van de toren. Smalle ramen laten de toren ook langer lijken.</a:t>
            </a:r>
          </a:p>
        </p:txBody>
      </p:sp>
    </p:spTree>
    <p:extLst>
      <p:ext uri="{BB962C8B-B14F-4D97-AF65-F5344CB8AC3E}">
        <p14:creationId xmlns:p14="http://schemas.microsoft.com/office/powerpoint/2010/main" val="323852738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9" name="Oval 38">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Afbeelding 8" descr="Afbeelding met binnen, muur&#10;&#10;Beschrijving is gegenereerd met zeer hoge betrouwbaarheid">
            <a:extLst>
              <a:ext uri="{FF2B5EF4-FFF2-40B4-BE49-F238E27FC236}">
                <a16:creationId xmlns:a16="http://schemas.microsoft.com/office/drawing/2014/main" id="{4EFBB8E0-E365-4642-AAE6-835A5352A69C}"/>
              </a:ext>
            </a:extLst>
          </p:cNvPr>
          <p:cNvPicPr>
            <a:picLocks noChangeAspect="1"/>
          </p:cNvPicPr>
          <p:nvPr/>
        </p:nvPicPr>
        <p:blipFill rotWithShape="1">
          <a:blip r:embed="rId3"/>
          <a:srcRect t="27719" r="-3" b="16529"/>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 name="Afbeelding 9">
            <a:extLst>
              <a:ext uri="{FF2B5EF4-FFF2-40B4-BE49-F238E27FC236}">
                <a16:creationId xmlns:a16="http://schemas.microsoft.com/office/drawing/2014/main" id="{8C060EE6-9125-4014-9DCE-0692F0BE3FE5}"/>
              </a:ext>
            </a:extLst>
          </p:cNvPr>
          <p:cNvPicPr>
            <a:picLocks noChangeAspect="1"/>
          </p:cNvPicPr>
          <p:nvPr/>
        </p:nvPicPr>
        <p:blipFill rotWithShape="1">
          <a:blip r:embed="rId4"/>
          <a:srcRect l="13792" r="4" b="4"/>
          <a:stretch/>
        </p:blipFill>
        <p:spPr>
          <a:xfrm>
            <a:off x="7996859" y="0"/>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pic>
        <p:nvPicPr>
          <p:cNvPr id="8" name="Afbeelding 7" descr="Afbeelding met lucht, buiten, gebouw, grond&#10;&#10;Beschrijving is gegenereerd met zeer hoge betrouwbaarheid">
            <a:extLst>
              <a:ext uri="{FF2B5EF4-FFF2-40B4-BE49-F238E27FC236}">
                <a16:creationId xmlns:a16="http://schemas.microsoft.com/office/drawing/2014/main" id="{41A555B9-F4EC-47A6-ADD2-8CE36B62C11C}"/>
              </a:ext>
            </a:extLst>
          </p:cNvPr>
          <p:cNvPicPr>
            <a:picLocks noChangeAspect="1"/>
          </p:cNvPicPr>
          <p:nvPr/>
        </p:nvPicPr>
        <p:blipFill rotWithShape="1">
          <a:blip r:embed="rId5"/>
          <a:srcRect l="8762" r="24882" b="2"/>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
        <p:nvSpPr>
          <p:cNvPr id="2" name="Titel 1">
            <a:extLst>
              <a:ext uri="{FF2B5EF4-FFF2-40B4-BE49-F238E27FC236}">
                <a16:creationId xmlns:a16="http://schemas.microsoft.com/office/drawing/2014/main" id="{3B7D90D1-D7F0-4631-936B-ABDEEF431D7E}"/>
              </a:ext>
            </a:extLst>
          </p:cNvPr>
          <p:cNvSpPr>
            <a:spLocks noGrp="1"/>
          </p:cNvSpPr>
          <p:nvPr>
            <p:ph type="title"/>
          </p:nvPr>
        </p:nvSpPr>
        <p:spPr>
          <a:xfrm>
            <a:off x="436729" y="159027"/>
            <a:ext cx="5817886" cy="1911788"/>
          </a:xfrm>
        </p:spPr>
        <p:txBody>
          <a:bodyPr>
            <a:normAutofit/>
          </a:bodyPr>
          <a:lstStyle/>
          <a:p>
            <a:r>
              <a:rPr lang="nl-NL" sz="4000" b="1" u="sng" dirty="0"/>
              <a:t>Art &amp; Design </a:t>
            </a:r>
            <a:r>
              <a:rPr lang="nl-NL" sz="4000" b="1" dirty="0"/>
              <a:t>                         </a:t>
            </a:r>
            <a:r>
              <a:rPr lang="nl-NL" sz="2000" b="1" u="sng" dirty="0"/>
              <a:t>Architectuur</a:t>
            </a:r>
          </a:p>
        </p:txBody>
      </p:sp>
      <p:sp>
        <p:nvSpPr>
          <p:cNvPr id="3" name="Tijdelijke aanduiding voor inhoud 2">
            <a:extLst>
              <a:ext uri="{FF2B5EF4-FFF2-40B4-BE49-F238E27FC236}">
                <a16:creationId xmlns:a16="http://schemas.microsoft.com/office/drawing/2014/main" id="{1991F453-2889-41BA-BE66-64042821E6D0}"/>
              </a:ext>
            </a:extLst>
          </p:cNvPr>
          <p:cNvSpPr>
            <a:spLocks noGrp="1"/>
          </p:cNvSpPr>
          <p:nvPr>
            <p:ph idx="1"/>
          </p:nvPr>
        </p:nvSpPr>
        <p:spPr>
          <a:xfrm>
            <a:off x="436729" y="1825100"/>
            <a:ext cx="5233793" cy="4646242"/>
          </a:xfrm>
        </p:spPr>
        <p:txBody>
          <a:bodyPr anchor="t">
            <a:normAutofit/>
          </a:bodyPr>
          <a:lstStyle/>
          <a:p>
            <a:pPr marL="0" indent="0">
              <a:buNone/>
            </a:pPr>
            <a:r>
              <a:rPr lang="nl-NL" sz="1800" b="1" u="sng" dirty="0"/>
              <a:t>Opdracht 3:</a:t>
            </a:r>
          </a:p>
          <a:p>
            <a:pPr marL="0" indent="0">
              <a:buNone/>
            </a:pPr>
            <a:r>
              <a:rPr lang="nl-NL" sz="1800" dirty="0"/>
              <a:t>Als je ontwerp is goedgekeurd mag je met de toren beginnen. Maak een goed plan van aanpak. Begin met de grondvorm. Werk je met karton, begin dan met de uitslag de grondvorm van de onderste laag van de toren te tekenen. Vergeet de </a:t>
            </a:r>
            <a:r>
              <a:rPr lang="nl-NL" sz="1800" b="1" u="sng" dirty="0"/>
              <a:t>plakrandjes </a:t>
            </a:r>
            <a:r>
              <a:rPr lang="nl-NL" sz="1800" dirty="0"/>
              <a:t>niet! Plak niet alles definitief vast. Wacht tot je alle lagen hebt dan kun je altijd nog dingen veranderen. Maak kleinere vormen die de hoogtewerking benadrukken. Zorg voor extra’s zodat je toren origineel wordt. </a:t>
            </a:r>
          </a:p>
          <a:p>
            <a:pPr marL="0" indent="0">
              <a:buNone/>
            </a:pPr>
            <a:endParaRPr lang="nl-NL" sz="1800" dirty="0"/>
          </a:p>
          <a:p>
            <a:pPr marL="0" indent="0">
              <a:buNone/>
            </a:pPr>
            <a:r>
              <a:rPr lang="nl-NL" sz="1800" b="1" u="sng" dirty="0"/>
              <a:t>Werk je met karton? Bekijk het filmpje over snijden en ritsen;</a:t>
            </a:r>
          </a:p>
          <a:p>
            <a:pPr marL="0" indent="0">
              <a:buNone/>
            </a:pPr>
            <a:endParaRPr lang="nl-NL" sz="1800" b="1" dirty="0"/>
          </a:p>
          <a:p>
            <a:pPr marL="0" indent="0">
              <a:buNone/>
            </a:pPr>
            <a:endParaRPr lang="nl-NL" sz="1800" dirty="0"/>
          </a:p>
          <a:p>
            <a:pPr marL="0" indent="0">
              <a:buNone/>
            </a:pPr>
            <a:endParaRPr lang="nl-NL" sz="1800" dirty="0"/>
          </a:p>
        </p:txBody>
      </p:sp>
      <p:pic>
        <p:nvPicPr>
          <p:cNvPr id="6" name="Onlinemedia 5">
            <a:hlinkClick r:id="" action="ppaction://media"/>
            <a:extLst>
              <a:ext uri="{FF2B5EF4-FFF2-40B4-BE49-F238E27FC236}">
                <a16:creationId xmlns:a16="http://schemas.microsoft.com/office/drawing/2014/main" id="{05A71AA5-9516-48A1-A0ED-A03DD74868CA}"/>
              </a:ext>
            </a:extLst>
          </p:cNvPr>
          <p:cNvPicPr>
            <a:picLocks noRot="1" noChangeAspect="1"/>
          </p:cNvPicPr>
          <p:nvPr>
            <a:videoFile r:link="rId1"/>
          </p:nvPr>
        </p:nvPicPr>
        <p:blipFill>
          <a:blip r:embed="rId6"/>
          <a:stretch>
            <a:fillRect/>
          </a:stretch>
        </p:blipFill>
        <p:spPr>
          <a:xfrm>
            <a:off x="611142" y="5527614"/>
            <a:ext cx="1744762" cy="981429"/>
          </a:xfrm>
          <a:prstGeom prst="rect">
            <a:avLst/>
          </a:prstGeom>
        </p:spPr>
      </p:pic>
    </p:spTree>
    <p:extLst>
      <p:ext uri="{BB962C8B-B14F-4D97-AF65-F5344CB8AC3E}">
        <p14:creationId xmlns:p14="http://schemas.microsoft.com/office/powerpoint/2010/main" val="856531108"/>
      </p:ext>
    </p:extLst>
  </p:cSld>
  <p:clrMapOvr>
    <a:overrideClrMapping bg1="dk1" tx1="lt1" bg2="dk2" tx2="lt2" accent1="accent1" accent2="accent2" accent3="accent3" accent4="accent4" accent5="accent5" accent6="accent6" hlink="hlink" folHlink="folHlink"/>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8E1515F2-89B5-45F0-9AAE-1294E2DA0381}"/>
              </a:ext>
            </a:extLst>
          </p:cNvPr>
          <p:cNvPicPr>
            <a:picLocks noChangeAspect="1"/>
          </p:cNvPicPr>
          <p:nvPr/>
        </p:nvPicPr>
        <p:blipFill rotWithShape="1">
          <a:blip r:embed="rId2"/>
          <a:srcRect r="2" b="14905"/>
          <a:stretch/>
        </p:blipFill>
        <p:spPr>
          <a:xfrm>
            <a:off x="6167846" y="10"/>
            <a:ext cx="6024154" cy="685799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p:spPr>
      </p:pic>
      <p:sp>
        <p:nvSpPr>
          <p:cNvPr id="2" name="Titel 1">
            <a:extLst>
              <a:ext uri="{FF2B5EF4-FFF2-40B4-BE49-F238E27FC236}">
                <a16:creationId xmlns:a16="http://schemas.microsoft.com/office/drawing/2014/main" id="{3B7D90D1-D7F0-4631-936B-ABDEEF431D7E}"/>
              </a:ext>
            </a:extLst>
          </p:cNvPr>
          <p:cNvSpPr>
            <a:spLocks noGrp="1"/>
          </p:cNvSpPr>
          <p:nvPr>
            <p:ph type="title"/>
          </p:nvPr>
        </p:nvSpPr>
        <p:spPr>
          <a:xfrm>
            <a:off x="473553" y="395784"/>
            <a:ext cx="5006335" cy="1657327"/>
          </a:xfrm>
        </p:spPr>
        <p:txBody>
          <a:bodyPr>
            <a:normAutofit/>
          </a:bodyPr>
          <a:lstStyle/>
          <a:p>
            <a:r>
              <a:rPr lang="nl-NL" b="1" u="sng" dirty="0"/>
              <a:t>Art &amp; Design </a:t>
            </a:r>
            <a:r>
              <a:rPr lang="nl-NL" b="1" dirty="0"/>
              <a:t>                         </a:t>
            </a:r>
            <a:r>
              <a:rPr lang="nl-NL" sz="2000" b="1" u="sng" dirty="0"/>
              <a:t>Architectuur</a:t>
            </a:r>
          </a:p>
        </p:txBody>
      </p:sp>
      <p:sp>
        <p:nvSpPr>
          <p:cNvPr id="3" name="Tijdelijke aanduiding voor inhoud 2">
            <a:extLst>
              <a:ext uri="{FF2B5EF4-FFF2-40B4-BE49-F238E27FC236}">
                <a16:creationId xmlns:a16="http://schemas.microsoft.com/office/drawing/2014/main" id="{1991F453-2889-41BA-BE66-64042821E6D0}"/>
              </a:ext>
            </a:extLst>
          </p:cNvPr>
          <p:cNvSpPr>
            <a:spLocks noGrp="1"/>
          </p:cNvSpPr>
          <p:nvPr>
            <p:ph idx="1"/>
          </p:nvPr>
        </p:nvSpPr>
        <p:spPr>
          <a:xfrm>
            <a:off x="473553" y="808383"/>
            <a:ext cx="6854900" cy="5817704"/>
          </a:xfrm>
        </p:spPr>
        <p:txBody>
          <a:bodyPr anchor="t">
            <a:normAutofit fontScale="62500" lnSpcReduction="20000"/>
          </a:bodyPr>
          <a:lstStyle/>
          <a:p>
            <a:pPr marL="0" indent="0">
              <a:buNone/>
            </a:pPr>
            <a:endParaRPr lang="nl-NL" sz="2200" b="1" u="sng" dirty="0"/>
          </a:p>
          <a:p>
            <a:pPr marL="0" indent="0">
              <a:buNone/>
            </a:pPr>
            <a:endParaRPr lang="nl-NL" sz="3300" b="1" u="sng" dirty="0"/>
          </a:p>
          <a:p>
            <a:pPr marL="0" indent="0">
              <a:buNone/>
            </a:pPr>
            <a:endParaRPr lang="nl-NL" sz="3300" b="1" u="sng" dirty="0"/>
          </a:p>
          <a:p>
            <a:pPr marL="0" indent="0">
              <a:buNone/>
            </a:pPr>
            <a:r>
              <a:rPr lang="nl-NL" sz="3300" b="1" u="sng" dirty="0"/>
              <a:t>Beoordeling:</a:t>
            </a:r>
          </a:p>
          <a:p>
            <a:pPr marL="0" indent="0">
              <a:buNone/>
            </a:pPr>
            <a:endParaRPr lang="nl-NL" sz="3300" b="1" u="sng" dirty="0"/>
          </a:p>
          <a:p>
            <a:pPr marL="0" indent="0">
              <a:buNone/>
            </a:pPr>
            <a:r>
              <a:rPr lang="nl-NL" sz="2900" b="1" u="sng" dirty="0"/>
              <a:t>Waar moet je op letten?</a:t>
            </a:r>
            <a:endParaRPr lang="nl-NL" sz="2900" dirty="0"/>
          </a:p>
          <a:p>
            <a:pPr marL="0" indent="0">
              <a:buNone/>
            </a:pPr>
            <a:r>
              <a:rPr lang="nl-NL" sz="2900" dirty="0"/>
              <a:t>-Heeft je toren een mooie originele vormgeving?</a:t>
            </a:r>
          </a:p>
          <a:p>
            <a:pPr marL="0" indent="0">
              <a:buNone/>
            </a:pPr>
            <a:r>
              <a:rPr lang="nl-NL" sz="2900" dirty="0"/>
              <a:t>-Heb je mooi afgewerkte en stevige verbindingen gemaakt?</a:t>
            </a:r>
          </a:p>
          <a:p>
            <a:pPr marL="0" indent="0">
              <a:buNone/>
            </a:pPr>
            <a:r>
              <a:rPr lang="nl-NL" sz="2900" dirty="0"/>
              <a:t>-Bij karton; Is alles netjes gesneden en geritst?</a:t>
            </a:r>
          </a:p>
          <a:p>
            <a:pPr marL="0" indent="0">
              <a:buNone/>
            </a:pPr>
            <a:r>
              <a:rPr lang="nl-NL" sz="2900" dirty="0"/>
              <a:t>-Past het geheel goed in elkaar?</a:t>
            </a:r>
          </a:p>
          <a:p>
            <a:pPr marL="0" indent="0">
              <a:buNone/>
            </a:pPr>
            <a:r>
              <a:rPr lang="nl-NL" sz="2900" dirty="0"/>
              <a:t>-Zijn de verhoudingen goed?</a:t>
            </a:r>
          </a:p>
          <a:p>
            <a:pPr marL="0" indent="0">
              <a:buNone/>
            </a:pPr>
            <a:r>
              <a:rPr lang="nl-NL" sz="2900" dirty="0"/>
              <a:t>- Is je toren opvallend en uitnodigend?</a:t>
            </a:r>
          </a:p>
          <a:p>
            <a:pPr marL="0" indent="0">
              <a:buNone/>
            </a:pPr>
            <a:endParaRPr lang="nl-NL" sz="2900" dirty="0"/>
          </a:p>
          <a:p>
            <a:pPr marL="0" indent="0">
              <a:buNone/>
            </a:pPr>
            <a:endParaRPr lang="nl-NL" sz="2900" dirty="0"/>
          </a:p>
          <a:p>
            <a:pPr marL="0" indent="0">
              <a:buNone/>
            </a:pPr>
            <a:r>
              <a:rPr lang="nl-NL" sz="2900" dirty="0"/>
              <a:t>Schets= SO1</a:t>
            </a:r>
          </a:p>
          <a:p>
            <a:pPr marL="0" indent="0">
              <a:buNone/>
            </a:pPr>
            <a:r>
              <a:rPr lang="nl-NL" sz="2900" dirty="0"/>
              <a:t>Eindwerk= PW2</a:t>
            </a:r>
          </a:p>
          <a:p>
            <a:pPr marL="0" indent="0">
              <a:buNone/>
            </a:pPr>
            <a:endParaRPr lang="nl-NL" sz="2900" dirty="0"/>
          </a:p>
          <a:p>
            <a:pPr marL="0" indent="0">
              <a:buNone/>
            </a:pPr>
            <a:r>
              <a:rPr lang="nl-NL" sz="2900" b="1" u="sng" dirty="0"/>
              <a:t>Succes!</a:t>
            </a:r>
          </a:p>
          <a:p>
            <a:pPr marL="0" indent="0">
              <a:buNone/>
            </a:pPr>
            <a:endParaRPr lang="nl-NL" sz="2900" dirty="0"/>
          </a:p>
          <a:p>
            <a:pPr marL="0" indent="0">
              <a:buNone/>
            </a:pPr>
            <a:endParaRPr lang="nl-NL" sz="1000" dirty="0"/>
          </a:p>
        </p:txBody>
      </p:sp>
    </p:spTree>
    <p:extLst>
      <p:ext uri="{BB962C8B-B14F-4D97-AF65-F5344CB8AC3E}">
        <p14:creationId xmlns:p14="http://schemas.microsoft.com/office/powerpoint/2010/main" val="2601760528"/>
      </p:ext>
    </p:extLst>
  </p:cSld>
  <p:clrMapOvr>
    <a:overrideClrMapping bg1="dk1" tx1="lt1" bg2="dk2" tx2="lt2" accent1="accent1" accent2="accent2" accent3="accent3" accent4="accent4" accent5="accent5" accent6="accent6" hlink="hlink" folHlink="folHlink"/>
  </p:clrMapOvr>
  <p:transition spd="slow">
    <p:randomBar dir="vert"/>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FA916FB1E8FA41B4CF1B29179D880E" ma:contentTypeVersion="" ma:contentTypeDescription="Een nieuw document maken." ma:contentTypeScope="" ma:versionID="f9b948f4407c8cde22b3d4c1dcf4deef">
  <xsd:schema xmlns:xsd="http://www.w3.org/2001/XMLSchema" xmlns:xs="http://www.w3.org/2001/XMLSchema" xmlns:p="http://schemas.microsoft.com/office/2006/metadata/properties" xmlns:ns2="69724c77-7ac7-4ce9-abec-58ec683ec777" targetNamespace="http://schemas.microsoft.com/office/2006/metadata/properties" ma:root="true" ma:fieldsID="dc35f2ad330f36d17c8a5e24f2932c95" ns2:_="">
    <xsd:import namespace="69724c77-7ac7-4ce9-abec-58ec683ec7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24c77-7ac7-4ce9-abec-58ec683ec7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CAA3AEC-75C5-4268-B6E9-87A6D61D3A6B}"/>
</file>

<file path=customXml/itemProps2.xml><?xml version="1.0" encoding="utf-8"?>
<ds:datastoreItem xmlns:ds="http://schemas.openxmlformats.org/officeDocument/2006/customXml" ds:itemID="{5FB7B5ED-16D1-47C6-94B8-957B03F2A47B}"/>
</file>

<file path=customXml/itemProps3.xml><?xml version="1.0" encoding="utf-8"?>
<ds:datastoreItem xmlns:ds="http://schemas.openxmlformats.org/officeDocument/2006/customXml" ds:itemID="{07AD3FD5-3EDC-42BA-AA8A-B3A2BD230E21}"/>
</file>

<file path=docProps/app.xml><?xml version="1.0" encoding="utf-8"?>
<Properties xmlns="http://schemas.openxmlformats.org/officeDocument/2006/extended-properties" xmlns:vt="http://schemas.openxmlformats.org/officeDocument/2006/docPropsVTypes">
  <TotalTime>640</TotalTime>
  <Words>620</Words>
  <Application>Microsoft Office PowerPoint</Application>
  <PresentationFormat>Breedbeeld</PresentationFormat>
  <Paragraphs>57</Paragraphs>
  <Slides>8</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Calibri Light</vt:lpstr>
      <vt:lpstr>Kantoorthema</vt:lpstr>
      <vt:lpstr>Art &amp; Design Gt 1   Architectuur: Torens </vt:lpstr>
      <vt:lpstr>   Art &amp; Design Architectuur  Wat is architectuur?  Bekijk onderstaande presentatie/filmpje thuis. Dit wordt op school nabesproken  https://prezi.com/2itmcewox1pb/architectuur-lessenserie-architectuur-vmbo-2-k/        </vt:lpstr>
      <vt:lpstr>Art &amp; Design                           Architectuur:</vt:lpstr>
      <vt:lpstr>Art &amp; Design                          Architectuur</vt:lpstr>
      <vt:lpstr>Art &amp; Design                           Architectuur</vt:lpstr>
      <vt:lpstr>Art &amp; Design                          Architectuur</vt:lpstr>
      <vt:lpstr>Art &amp; Design                          Architectuur</vt:lpstr>
      <vt:lpstr>Art &amp; Design                          Architectuur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&amp; Design</dc:title>
  <dc:creator>Sarah Vos</dc:creator>
  <cp:lastModifiedBy>Sarah Vos</cp:lastModifiedBy>
  <cp:revision>80</cp:revision>
  <dcterms:created xsi:type="dcterms:W3CDTF">2018-05-15T07:12:41Z</dcterms:created>
  <dcterms:modified xsi:type="dcterms:W3CDTF">2018-06-26T09:59:58Z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0x0101002DFA916FB1E8FA41B4CF1B29179D880E</vt:lpwstr>
  </property>
</Properties>
</file>