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6" r:id="rId2"/>
    <p:sldId id="274" r:id="rId3"/>
    <p:sldId id="273" r:id="rId4"/>
    <p:sldId id="267" r:id="rId5"/>
    <p:sldId id="275" r:id="rId6"/>
    <p:sldId id="277" r:id="rId7"/>
    <p:sldId id="276" r:id="rId8"/>
    <p:sldId id="278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6B5C92-A6D4-456E-B85D-8E81D68FE5EB}" v="18" dt="2020-12-18T09:35:58.7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35"/>
    <p:restoredTop sz="94674"/>
  </p:normalViewPr>
  <p:slideViewPr>
    <p:cSldViewPr snapToGrid="0" snapToObjects="1">
      <p:cViewPr varScale="1">
        <p:scale>
          <a:sx n="64" d="100"/>
          <a:sy n="64" d="100"/>
        </p:scale>
        <p:origin x="11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BC5910-4E39-A048-B027-7551338EACDC}" type="datetimeFigureOut">
              <a:rPr lang="nl-NL" smtClean="0"/>
              <a:t>18-1-2021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F5886-2706-3141-9F56-BAF41967C57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8919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F5886-2706-3141-9F56-BAF41967C572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7950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F5886-2706-3141-9F56-BAF41967C572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8686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F5886-2706-3141-9F56-BAF41967C572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0969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06943C-C039-3B4D-8E57-8637BFD6CB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D75B67A-ED21-0B46-93B7-27263B825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671A93-1442-9049-A361-A636C9E96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29DB-0E27-8943-9AB2-E0DA09177E75}" type="datetimeFigureOut">
              <a:rPr lang="nl-NL" smtClean="0"/>
              <a:t>18-1-2021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3C03C42-CF75-4046-8CC2-4E83BEE62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D2F4B6-706A-DC4D-AC49-C64167A3B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44A3-E0BC-8344-8B1C-A215E1B783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3112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CC952D-D9CB-2C48-9502-793449E45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8335708-B55B-1F45-BFA6-409BC9C56A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B24D45E-8893-8C4E-9EC2-1F6F52CDE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29DB-0E27-8943-9AB2-E0DA09177E75}" type="datetimeFigureOut">
              <a:rPr lang="nl-NL" smtClean="0"/>
              <a:t>18-1-2021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DBB0341-88F9-3C4E-8520-77457BE0F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270F6C5-C968-8547-982D-1B50DD030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44A3-E0BC-8344-8B1C-A215E1B783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2280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D30FBF1-4F6A-A040-9713-4B569586BC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292F650-12FE-D64D-8AB3-D9658606D8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3F76DF-658E-B543-A075-FE3DDF204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29DB-0E27-8943-9AB2-E0DA09177E75}" type="datetimeFigureOut">
              <a:rPr lang="nl-NL" smtClean="0"/>
              <a:t>18-1-2021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23BCFD-FC69-E244-9BCD-8E7CFFFEE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99C20D-2443-9749-B16B-EE45696A4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44A3-E0BC-8344-8B1C-A215E1B783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2756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6C5BEC-8875-B941-9AC0-BDB5F8B4C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7D6F0D-9D92-F541-A2E3-61152420B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25716FB-CEDD-744C-81E6-B9FC268BF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29DB-0E27-8943-9AB2-E0DA09177E75}" type="datetimeFigureOut">
              <a:rPr lang="nl-NL" smtClean="0"/>
              <a:t>18-1-2021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6BD77CD-8FBC-CA4E-91B3-B943A536B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D4BE16-BBAA-1149-B384-2AAC64380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44A3-E0BC-8344-8B1C-A215E1B783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8209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8074D9-2C22-644E-912C-9BC6D2A65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76A7604-3246-A643-A5DE-9EF8BEB75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AFC13F8-73FC-E845-86F9-F9DD6C17E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29DB-0E27-8943-9AB2-E0DA09177E75}" type="datetimeFigureOut">
              <a:rPr lang="nl-NL" smtClean="0"/>
              <a:t>18-1-2021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112506C-40B5-2444-8C35-3BB3CD102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176FACD-007F-6649-B47A-9074AAFCD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44A3-E0BC-8344-8B1C-A215E1B783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7343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A5EC9F-5603-EE4B-9137-8B22320C3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57261C-4690-8041-94EF-47CE45D997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5F659BE-F08D-FC48-88A1-C75412A67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56D21F7-0CBF-DA44-B2AE-5D2D7486F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29DB-0E27-8943-9AB2-E0DA09177E75}" type="datetimeFigureOut">
              <a:rPr lang="nl-NL" smtClean="0"/>
              <a:t>18-1-2021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CE069CA-0303-F249-B204-E124E1706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CD88301-BA0E-5347-A45D-2FD4AC14E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44A3-E0BC-8344-8B1C-A215E1B783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1294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054DF9-29DF-064D-ABB8-C2F65546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FE49800-41B4-CA4B-9A1D-4C7057532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E60DDDB-512F-0143-8EC7-20B594CB6A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F8CB491-5FFC-8B43-B35D-561D279D92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C81916A-FC94-0244-AC21-291F3CCADB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FEB214F-D9EA-9142-905F-A2DD3C0FC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29DB-0E27-8943-9AB2-E0DA09177E75}" type="datetimeFigureOut">
              <a:rPr lang="nl-NL" smtClean="0"/>
              <a:t>18-1-2021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219EAF1-E284-F940-A4C2-139A95D52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AA35776-C5A1-5F4F-A348-93311D644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44A3-E0BC-8344-8B1C-A215E1B783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7795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4B9439-8CC7-6F43-97DA-EF7493877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07E641E-C8E8-804D-866C-72B668665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29DB-0E27-8943-9AB2-E0DA09177E75}" type="datetimeFigureOut">
              <a:rPr lang="nl-NL" smtClean="0"/>
              <a:t>18-1-2021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C93DA38-C377-3449-BBBA-943F9791F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975635C-AAAD-9E4B-84D9-93CA8854E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44A3-E0BC-8344-8B1C-A215E1B783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9853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8C098CC-1AF5-0944-8B4B-2E751074D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29DB-0E27-8943-9AB2-E0DA09177E75}" type="datetimeFigureOut">
              <a:rPr lang="nl-NL" smtClean="0"/>
              <a:t>18-1-2021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FE39ADE-FDE2-C04A-9154-1B86A44AE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62EE90E-D895-9A4E-8C03-124159FF5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44A3-E0BC-8344-8B1C-A215E1B783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1480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7E2183-5981-0F40-8767-243C4F082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7C0143-587F-A14F-A5A4-D77C6E034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57566B1-472B-9446-8FD9-BE38FDF94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1213D6C-ED1D-FF48-9501-AD4FB6EDB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29DB-0E27-8943-9AB2-E0DA09177E75}" type="datetimeFigureOut">
              <a:rPr lang="nl-NL" smtClean="0"/>
              <a:t>18-1-2021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6132CCB-7421-D441-B875-F2452EDF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252878D-D2FB-C144-89BC-BC7838ADA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44A3-E0BC-8344-8B1C-A215E1B783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6946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C89E0E-5F15-DA41-83EE-DB1CBF174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876DDC9-4ECD-F945-838C-A90BA56147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C81AFAC-A56F-B247-AA74-50FBA7CE5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B20588B-E43A-E644-AC94-134E7E715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29DB-0E27-8943-9AB2-E0DA09177E75}" type="datetimeFigureOut">
              <a:rPr lang="nl-NL" smtClean="0"/>
              <a:t>18-1-2021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3526FC8-1C95-C04D-8EED-D30ACB35C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4B263ED-4266-DA4F-A72F-F22E58E5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44A3-E0BC-8344-8B1C-A215E1B783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802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C650415-76D0-0341-96C9-66C31941C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F5C4E62-E7C2-F44C-B9B9-2B9B52613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DB0BFB-12EF-F54F-8CC7-F5501CD8F1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C29DB-0E27-8943-9AB2-E0DA09177E75}" type="datetimeFigureOut">
              <a:rPr lang="nl-NL" smtClean="0"/>
              <a:t>18-1-2021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3A8961-C61F-6C4C-AFF7-B822F45036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EF18C8E-A6E3-DF42-869F-CA2C3FE08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F44A3-E0BC-8344-8B1C-A215E1B783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3180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5.jpeg"/><Relationship Id="rId2" Type="http://schemas.microsoft.com/office/2007/relationships/media" Target="../media/media2.m4a"/><Relationship Id="rId1" Type="http://schemas.openxmlformats.org/officeDocument/2006/relationships/video" Target="https://www.youtube.com/embed/_R0KeyaBlVA?feature=oembed" TargetMode="Externa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sv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sv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11" Type="http://schemas.openxmlformats.org/officeDocument/2006/relationships/image" Target="../media/image3.png"/><Relationship Id="rId5" Type="http://schemas.openxmlformats.org/officeDocument/2006/relationships/image" Target="../media/image11.jpeg"/><Relationship Id="rId10" Type="http://schemas.openxmlformats.org/officeDocument/2006/relationships/image" Target="../media/image16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62D94B3-2162-F147-8C28-B7C60B509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4126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D4DC7BC-A7A2-0540-9FCC-5B509BA21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8"/>
            <a:ext cx="12192000" cy="684126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860E25F-E88F-0841-8F22-03C0981169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" r="3924"/>
          <a:stretch/>
        </p:blipFill>
        <p:spPr bwMode="auto">
          <a:xfrm>
            <a:off x="4015395" y="16738"/>
            <a:ext cx="61954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08E71AC-D21C-7D42-8A7F-756B3029B5EE}"/>
              </a:ext>
            </a:extLst>
          </p:cNvPr>
          <p:cNvSpPr txBox="1"/>
          <p:nvPr/>
        </p:nvSpPr>
        <p:spPr>
          <a:xfrm>
            <a:off x="361950" y="266700"/>
            <a:ext cx="3653445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err="1">
                <a:latin typeface="Freestyle Script" panose="030804020302050B0404" pitchFamily="66" charset="77"/>
              </a:rPr>
              <a:t>Moodboard</a:t>
            </a:r>
            <a:endParaRPr lang="nl-NL" sz="4800" dirty="0">
              <a:latin typeface="Freestyle Script" panose="030804020302050B0404" pitchFamily="66" charset="77"/>
            </a:endParaRPr>
          </a:p>
          <a:p>
            <a:endParaRPr lang="nl-NL" sz="2800" dirty="0">
              <a:latin typeface="Freestyle Script" panose="030804020302050B0404" pitchFamily="66" charset="77"/>
            </a:endParaRPr>
          </a:p>
          <a:p>
            <a:r>
              <a:rPr lang="nl-NL" sz="2800" dirty="0">
                <a:latin typeface="Freestyle Script" panose="030804020302050B0404" pitchFamily="66" charset="77"/>
              </a:rPr>
              <a:t>Maak een collage van de 15 verzamelde afbeeldingen</a:t>
            </a:r>
          </a:p>
          <a:p>
            <a:br>
              <a:rPr lang="nl-NL" sz="2800" dirty="0">
                <a:latin typeface="Freestyle Script" panose="030804020302050B0404" pitchFamily="66" charset="77"/>
              </a:rPr>
            </a:br>
            <a:r>
              <a:rPr lang="nl-NL" sz="2800" dirty="0">
                <a:latin typeface="Freestyle Script" panose="030804020302050B0404" pitchFamily="66" charset="77"/>
              </a:rPr>
              <a:t>Je moet bij elke afbeelding kunnen uitleggen waarom je ervoor hebt gekozen</a:t>
            </a:r>
          </a:p>
          <a:p>
            <a:br>
              <a:rPr lang="nl-NL" sz="2800" dirty="0">
                <a:latin typeface="Freestyle Script" panose="030804020302050B0404" pitchFamily="66" charset="77"/>
              </a:rPr>
            </a:br>
            <a:r>
              <a:rPr lang="nl-NL" sz="2800" dirty="0">
                <a:latin typeface="Freestyle Script" panose="030804020302050B0404" pitchFamily="66" charset="77"/>
              </a:rPr>
              <a:t>Zorg dat men in één oogopslag kan zien wat jouw thema is, schrijf deze er ook bij</a:t>
            </a:r>
          </a:p>
          <a:p>
            <a:endParaRPr lang="nl-NL" sz="2800" dirty="0">
              <a:latin typeface="Freestyle Script" panose="030804020302050B0404" pitchFamily="66" charset="77"/>
            </a:endParaRPr>
          </a:p>
          <a:p>
            <a:r>
              <a:rPr lang="nl-NL" sz="2800" dirty="0">
                <a:latin typeface="Freestyle Script" panose="030804020302050B0404" pitchFamily="66" charset="77"/>
              </a:rPr>
              <a:t>Zorg dat het collage op 1 pagina past</a:t>
            </a:r>
          </a:p>
          <a:p>
            <a:br>
              <a:rPr lang="nl-NL" dirty="0"/>
            </a:br>
            <a:endParaRPr lang="nl-NL" dirty="0"/>
          </a:p>
          <a:p>
            <a:endParaRPr lang="nl-NL" dirty="0"/>
          </a:p>
        </p:txBody>
      </p:sp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00DEC53-1BBB-4679-BEA0-A3A0EC433C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88672" y="409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2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54936CB-9263-0C45-B652-82FFED8B85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85" r="12108" b="9931"/>
          <a:stretch/>
        </p:blipFill>
        <p:spPr>
          <a:xfrm rot="5400000">
            <a:off x="1288125" y="-937827"/>
            <a:ext cx="6892908" cy="8818841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CC9F83B4-B066-5844-9DCE-703D54FF9505}"/>
              </a:ext>
            </a:extLst>
          </p:cNvPr>
          <p:cNvSpPr/>
          <p:nvPr/>
        </p:nvSpPr>
        <p:spPr>
          <a:xfrm>
            <a:off x="1602362" y="1082417"/>
            <a:ext cx="3943708" cy="718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bg1"/>
                </a:solidFill>
                <a:latin typeface="Freestyle Script" panose="030804020302050B0404" pitchFamily="66" charset="77"/>
              </a:rPr>
              <a:t>Wat is </a:t>
            </a:r>
            <a:r>
              <a:rPr lang="en-US" sz="4400" b="1" dirty="0" err="1">
                <a:solidFill>
                  <a:schemeClr val="bg1"/>
                </a:solidFill>
                <a:latin typeface="Freestyle Script" panose="030804020302050B0404" pitchFamily="66" charset="77"/>
              </a:rPr>
              <a:t>een</a:t>
            </a:r>
            <a:r>
              <a:rPr lang="en-US" sz="4400" b="1" dirty="0">
                <a:solidFill>
                  <a:schemeClr val="bg1"/>
                </a:solidFill>
                <a:latin typeface="Freestyle Script" panose="030804020302050B0404" pitchFamily="66" charset="77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Freestyle Script" panose="030804020302050B0404" pitchFamily="66" charset="77"/>
              </a:rPr>
              <a:t>goed</a:t>
            </a:r>
            <a:r>
              <a:rPr lang="en-US" sz="4400" b="1" dirty="0">
                <a:solidFill>
                  <a:schemeClr val="bg1"/>
                </a:solidFill>
                <a:latin typeface="Freestyle Script" panose="030804020302050B0404" pitchFamily="66" charset="77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Freestyle Script" panose="030804020302050B0404" pitchFamily="66" charset="77"/>
              </a:rPr>
              <a:t>ontwerp</a:t>
            </a:r>
            <a:r>
              <a:rPr lang="en-US" sz="4400" b="1" dirty="0">
                <a:solidFill>
                  <a:schemeClr val="bg1"/>
                </a:solidFill>
                <a:latin typeface="Freestyle Script" panose="030804020302050B0404" pitchFamily="66" charset="77"/>
              </a:rPr>
              <a:t>?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9ACA53FB-5A0B-7940-88C8-C0A6174B126F}"/>
              </a:ext>
            </a:extLst>
          </p:cNvPr>
          <p:cNvSpPr/>
          <p:nvPr/>
        </p:nvSpPr>
        <p:spPr>
          <a:xfrm>
            <a:off x="8009106" y="1082417"/>
            <a:ext cx="3943708" cy="4921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Freestyle Script" panose="030804020302050B0404" pitchFamily="66" charset="77"/>
              </a:rPr>
              <a:t>Is </a:t>
            </a:r>
            <a:r>
              <a:rPr lang="en-US" sz="3200" dirty="0" err="1">
                <a:latin typeface="Freestyle Script" panose="030804020302050B0404" pitchFamily="66" charset="77"/>
              </a:rPr>
              <a:t>mijn</a:t>
            </a:r>
            <a:r>
              <a:rPr lang="en-US" sz="3200" dirty="0">
                <a:latin typeface="Freestyle Script" panose="030804020302050B0404" pitchFamily="66" charset="77"/>
              </a:rPr>
              <a:t> </a:t>
            </a:r>
            <a:r>
              <a:rPr lang="en-US" sz="3200" dirty="0" err="1">
                <a:latin typeface="Freestyle Script" panose="030804020302050B0404" pitchFamily="66" charset="77"/>
              </a:rPr>
              <a:t>werk</a:t>
            </a:r>
            <a:r>
              <a:rPr lang="en-US" sz="3200" dirty="0">
                <a:latin typeface="Freestyle Script" panose="030804020302050B0404" pitchFamily="66" charset="77"/>
              </a:rPr>
              <a:t> </a:t>
            </a:r>
            <a:r>
              <a:rPr lang="en-US" sz="3200" dirty="0" err="1">
                <a:latin typeface="Freestyle Script" panose="030804020302050B0404" pitchFamily="66" charset="77"/>
              </a:rPr>
              <a:t>origineel</a:t>
            </a:r>
            <a:r>
              <a:rPr lang="en-US" sz="3200" dirty="0">
                <a:latin typeface="Freestyle Script" panose="030804020302050B0404" pitchFamily="66" charset="77"/>
              </a:rPr>
              <a:t> </a:t>
            </a:r>
            <a:r>
              <a:rPr lang="en-US" sz="3200" dirty="0">
                <a:latin typeface="Freestyle Script" panose="030804020302050B0404" pitchFamily="66" charset="77"/>
                <a:sym typeface="Wingdings" pitchFamily="2" charset="2"/>
              </a:rPr>
              <a:t> </a:t>
            </a:r>
            <a:r>
              <a:rPr lang="en-US" sz="3200" dirty="0" err="1">
                <a:latin typeface="Freestyle Script" panose="030804020302050B0404" pitchFamily="66" charset="77"/>
                <a:sym typeface="Wingdings" pitchFamily="2" charset="2"/>
              </a:rPr>
              <a:t>geïnspireerd</a:t>
            </a:r>
            <a:r>
              <a:rPr lang="en-US" sz="3200" dirty="0">
                <a:latin typeface="Freestyle Script" panose="030804020302050B0404" pitchFamily="66" charset="77"/>
                <a:sym typeface="Wingdings" pitchFamily="2" charset="2"/>
              </a:rPr>
              <a:t> op </a:t>
            </a:r>
            <a:r>
              <a:rPr lang="en-US" sz="3200" dirty="0" err="1">
                <a:latin typeface="Freestyle Script" panose="030804020302050B0404" pitchFamily="66" charset="77"/>
                <a:sym typeface="Wingdings" pitchFamily="2" charset="2"/>
              </a:rPr>
              <a:t>moodboard</a:t>
            </a:r>
            <a:r>
              <a:rPr lang="en-US" sz="3200" dirty="0">
                <a:latin typeface="Freestyle Script" panose="030804020302050B0404" pitchFamily="66" charset="77"/>
                <a:sym typeface="Wingdings" pitchFamily="2" charset="2"/>
              </a:rPr>
              <a:t>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Freestyle Script" panose="030804020302050B0404" pitchFamily="66" charset="77"/>
                <a:sym typeface="Wingdings" pitchFamily="2" charset="2"/>
              </a:rPr>
              <a:t>Moet het </a:t>
            </a:r>
            <a:r>
              <a:rPr lang="en-US" sz="3200" dirty="0" err="1">
                <a:latin typeface="Freestyle Script" panose="030804020302050B0404" pitchFamily="66" charset="77"/>
                <a:sym typeface="Wingdings" pitchFamily="2" charset="2"/>
              </a:rPr>
              <a:t>praktisch</a:t>
            </a:r>
            <a:r>
              <a:rPr lang="en-US" sz="3200" dirty="0">
                <a:latin typeface="Freestyle Script" panose="030804020302050B0404" pitchFamily="66" charset="77"/>
                <a:sym typeface="Wingdings" pitchFamily="2" charset="2"/>
              </a:rPr>
              <a:t>, </a:t>
            </a:r>
            <a:r>
              <a:rPr lang="en-US" sz="3200" dirty="0" err="1">
                <a:latin typeface="Freestyle Script" panose="030804020302050B0404" pitchFamily="66" charset="77"/>
                <a:sym typeface="Wingdings" pitchFamily="2" charset="2"/>
              </a:rPr>
              <a:t>decoratief</a:t>
            </a:r>
            <a:r>
              <a:rPr lang="en-US" sz="3200" dirty="0">
                <a:latin typeface="Freestyle Script" panose="030804020302050B0404" pitchFamily="66" charset="77"/>
                <a:sym typeface="Wingdings" pitchFamily="2" charset="2"/>
              </a:rPr>
              <a:t> of </a:t>
            </a:r>
            <a:r>
              <a:rPr lang="en-US" sz="3200" dirty="0" err="1">
                <a:latin typeface="Freestyle Script" panose="030804020302050B0404" pitchFamily="66" charset="77"/>
                <a:sym typeface="Wingdings" pitchFamily="2" charset="2"/>
              </a:rPr>
              <a:t>beide</a:t>
            </a:r>
            <a:r>
              <a:rPr lang="en-US" sz="3200" dirty="0">
                <a:latin typeface="Freestyle Script" panose="030804020302050B0404" pitchFamily="66" charset="77"/>
                <a:sym typeface="Wingdings" pitchFamily="2" charset="2"/>
              </a:rPr>
              <a:t> </a:t>
            </a:r>
            <a:r>
              <a:rPr lang="en-US" sz="3200" dirty="0" err="1">
                <a:latin typeface="Freestyle Script" panose="030804020302050B0404" pitchFamily="66" charset="77"/>
                <a:sym typeface="Wingdings" pitchFamily="2" charset="2"/>
              </a:rPr>
              <a:t>zijn</a:t>
            </a:r>
            <a:r>
              <a:rPr lang="en-US" sz="3200" dirty="0">
                <a:latin typeface="Freestyle Script" panose="030804020302050B0404" pitchFamily="66" charset="77"/>
                <a:sym typeface="Wingdings" pitchFamily="2" charset="2"/>
              </a:rPr>
              <a:t>?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latin typeface="Freestyle Script" panose="030804020302050B0404" pitchFamily="66" charset="77"/>
                <a:sym typeface="Wingdings" pitchFamily="2" charset="2"/>
              </a:rPr>
              <a:t>Voor</a:t>
            </a:r>
            <a:r>
              <a:rPr lang="en-US" sz="3200" dirty="0">
                <a:latin typeface="Freestyle Script" panose="030804020302050B0404" pitchFamily="66" charset="77"/>
                <a:sym typeface="Wingdings" pitchFamily="2" charset="2"/>
              </a:rPr>
              <a:t> </a:t>
            </a:r>
            <a:r>
              <a:rPr lang="en-US" sz="3200" dirty="0" err="1">
                <a:latin typeface="Freestyle Script" panose="030804020302050B0404" pitchFamily="66" charset="77"/>
                <a:sym typeface="Wingdings" pitchFamily="2" charset="2"/>
              </a:rPr>
              <a:t>wie</a:t>
            </a:r>
            <a:r>
              <a:rPr lang="en-US" sz="3200" dirty="0">
                <a:latin typeface="Freestyle Script" panose="030804020302050B0404" pitchFamily="66" charset="77"/>
                <a:sym typeface="Wingdings" pitchFamily="2" charset="2"/>
              </a:rPr>
              <a:t> </a:t>
            </a:r>
            <a:r>
              <a:rPr lang="en-US" sz="3200" dirty="0" err="1">
                <a:latin typeface="Freestyle Script" panose="030804020302050B0404" pitchFamily="66" charset="77"/>
                <a:sym typeface="Wingdings" pitchFamily="2" charset="2"/>
              </a:rPr>
              <a:t>ontwerp</a:t>
            </a:r>
            <a:r>
              <a:rPr lang="en-US" sz="3200" dirty="0">
                <a:latin typeface="Freestyle Script" panose="030804020302050B0404" pitchFamily="66" charset="77"/>
                <a:sym typeface="Wingdings" pitchFamily="2" charset="2"/>
              </a:rPr>
              <a:t> je het?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latin typeface="Freestyle Script" panose="030804020302050B0404" pitchFamily="66" charset="77"/>
                <a:sym typeface="Wingdings" pitchFamily="2" charset="2"/>
              </a:rPr>
              <a:t>Werk</a:t>
            </a:r>
            <a:r>
              <a:rPr lang="en-US" sz="3200" dirty="0">
                <a:latin typeface="Freestyle Script" panose="030804020302050B0404" pitchFamily="66" charset="77"/>
                <a:sym typeface="Wingdings" pitchFamily="2" charset="2"/>
              </a:rPr>
              <a:t> met </a:t>
            </a:r>
            <a:r>
              <a:rPr lang="en-US" sz="3200" dirty="0" err="1">
                <a:latin typeface="Freestyle Script" panose="030804020302050B0404" pitchFamily="66" charset="77"/>
                <a:sym typeface="Wingdings" pitchFamily="2" charset="2"/>
              </a:rPr>
              <a:t>vormen</a:t>
            </a:r>
            <a:endParaRPr lang="en-US" sz="3200" dirty="0">
              <a:latin typeface="Freestyle Script" panose="030804020302050B0404" pitchFamily="66" charset="77"/>
              <a:sym typeface="Wingdings" pitchFamily="2" charset="2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Freestyle Script" panose="030804020302050B0404" pitchFamily="66" charset="77"/>
                <a:sym typeface="Wingdings" pitchFamily="2" charset="2"/>
              </a:rPr>
              <a:t>Sluit het </a:t>
            </a:r>
            <a:r>
              <a:rPr lang="en-US" sz="3200" dirty="0" err="1">
                <a:latin typeface="Freestyle Script" panose="030804020302050B0404" pitchFamily="66" charset="77"/>
                <a:sym typeface="Wingdings" pitchFamily="2" charset="2"/>
              </a:rPr>
              <a:t>ontwerp</a:t>
            </a:r>
            <a:r>
              <a:rPr lang="en-US" sz="3200" dirty="0">
                <a:latin typeface="Freestyle Script" panose="030804020302050B0404" pitchFamily="66" charset="77"/>
                <a:sym typeface="Wingdings" pitchFamily="2" charset="2"/>
              </a:rPr>
              <a:t> </a:t>
            </a:r>
            <a:r>
              <a:rPr lang="en-US" sz="3200" dirty="0" err="1">
                <a:latin typeface="Freestyle Script" panose="030804020302050B0404" pitchFamily="66" charset="77"/>
                <a:sym typeface="Wingdings" pitchFamily="2" charset="2"/>
              </a:rPr>
              <a:t>aan</a:t>
            </a:r>
            <a:r>
              <a:rPr lang="en-US" sz="3200" dirty="0">
                <a:latin typeface="Freestyle Script" panose="030804020302050B0404" pitchFamily="66" charset="77"/>
                <a:sym typeface="Wingdings" pitchFamily="2" charset="2"/>
              </a:rPr>
              <a:t> </a:t>
            </a:r>
            <a:r>
              <a:rPr lang="en-US" sz="3200" dirty="0" err="1">
                <a:latin typeface="Freestyle Script" panose="030804020302050B0404" pitchFamily="66" charset="77"/>
                <a:sym typeface="Wingdings" pitchFamily="2" charset="2"/>
              </a:rPr>
              <a:t>bij</a:t>
            </a:r>
            <a:r>
              <a:rPr lang="en-US" sz="3200" dirty="0">
                <a:latin typeface="Freestyle Script" panose="030804020302050B0404" pitchFamily="66" charset="77"/>
                <a:sym typeface="Wingdings" pitchFamily="2" charset="2"/>
              </a:rPr>
              <a:t> de </a:t>
            </a:r>
            <a:r>
              <a:rPr lang="en-US" sz="3200" dirty="0" err="1">
                <a:latin typeface="Freestyle Script" panose="030804020302050B0404" pitchFamily="66" charset="77"/>
                <a:sym typeface="Wingdings" pitchFamily="2" charset="2"/>
              </a:rPr>
              <a:t>thema’s</a:t>
            </a:r>
            <a:r>
              <a:rPr lang="en-US" sz="3200" dirty="0">
                <a:latin typeface="Freestyle Script" panose="030804020302050B0404" pitchFamily="66" charset="77"/>
                <a:sym typeface="Wingdings" pitchFamily="2" charset="2"/>
              </a:rPr>
              <a:t>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Freestyle Script" panose="030804020302050B0404" pitchFamily="66" charset="77"/>
                <a:sym typeface="Wingdings" pitchFamily="2" charset="2"/>
              </a:rPr>
              <a:t>Is het </a:t>
            </a:r>
            <a:r>
              <a:rPr lang="en-US" sz="3200" dirty="0" err="1">
                <a:latin typeface="Freestyle Script" panose="030804020302050B0404" pitchFamily="66" charset="77"/>
                <a:sym typeface="Wingdings" pitchFamily="2" charset="2"/>
              </a:rPr>
              <a:t>ontwerp</a:t>
            </a:r>
            <a:r>
              <a:rPr lang="en-US" sz="3200" dirty="0">
                <a:latin typeface="Freestyle Script" panose="030804020302050B0404" pitchFamily="66" charset="77"/>
                <a:sym typeface="Wingdings" pitchFamily="2" charset="2"/>
              </a:rPr>
              <a:t> in </a:t>
            </a:r>
            <a:r>
              <a:rPr lang="en-US" sz="3200" dirty="0" err="1">
                <a:latin typeface="Freestyle Script" panose="030804020302050B0404" pitchFamily="66" charset="77"/>
                <a:sym typeface="Wingdings" pitchFamily="2" charset="2"/>
              </a:rPr>
              <a:t>een</a:t>
            </a:r>
            <a:r>
              <a:rPr lang="en-US" sz="3200" dirty="0">
                <a:latin typeface="Freestyle Script" panose="030804020302050B0404" pitchFamily="66" charset="77"/>
                <a:sym typeface="Wingdings" pitchFamily="2" charset="2"/>
              </a:rPr>
              <a:t> </a:t>
            </a:r>
            <a:r>
              <a:rPr lang="en-US" sz="3200" dirty="0" err="1">
                <a:latin typeface="Freestyle Script" panose="030804020302050B0404" pitchFamily="66" charset="77"/>
                <a:sym typeface="Wingdings" pitchFamily="2" charset="2"/>
              </a:rPr>
              <a:t>oogopslag</a:t>
            </a:r>
            <a:r>
              <a:rPr lang="en-US" sz="3200" dirty="0">
                <a:latin typeface="Freestyle Script" panose="030804020302050B0404" pitchFamily="66" charset="77"/>
                <a:sym typeface="Wingdings" pitchFamily="2" charset="2"/>
              </a:rPr>
              <a:t> </a:t>
            </a:r>
            <a:r>
              <a:rPr lang="en-US" sz="3200" dirty="0" err="1">
                <a:latin typeface="Freestyle Script" panose="030804020302050B0404" pitchFamily="66" charset="77"/>
                <a:sym typeface="Wingdings" pitchFamily="2" charset="2"/>
              </a:rPr>
              <a:t>duidelijk</a:t>
            </a:r>
            <a:r>
              <a:rPr lang="en-US" sz="3200" dirty="0">
                <a:latin typeface="Freestyle Script" panose="030804020302050B0404" pitchFamily="66" charset="77"/>
                <a:sym typeface="Wingdings" pitchFamily="2" charset="2"/>
              </a:rPr>
              <a:t>?</a:t>
            </a:r>
          </a:p>
        </p:txBody>
      </p:sp>
      <p:pic>
        <p:nvPicPr>
          <p:cNvPr id="7" name="Onlinemedia 6" descr="'How to make a VanMoof SmartBike'">
            <a:hlinkClick r:id="" action="ppaction://media"/>
            <a:extLst>
              <a:ext uri="{FF2B5EF4-FFF2-40B4-BE49-F238E27FC236}">
                <a16:creationId xmlns:a16="http://schemas.microsoft.com/office/drawing/2014/main" id="{32B87EC3-DE6B-AC48-92AF-BD618FC845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602362" y="2172610"/>
            <a:ext cx="6040621" cy="3412951"/>
          </a:xfrm>
          <a:prstGeom prst="rect">
            <a:avLst/>
          </a:prstGeom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8814F95-54D3-44A1-B00A-BDBE4BCBA5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1136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1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3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99FEABCB-8A08-9140-B2FC-2971314C07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74"/>
          <a:stretch/>
        </p:blipFill>
        <p:spPr>
          <a:xfrm>
            <a:off x="0" y="0"/>
            <a:ext cx="12193786" cy="68590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FE55A23-3CA9-1B48-861A-19E5E3A916CA}"/>
              </a:ext>
            </a:extLst>
          </p:cNvPr>
          <p:cNvSpPr txBox="1"/>
          <p:nvPr/>
        </p:nvSpPr>
        <p:spPr>
          <a:xfrm>
            <a:off x="3260422" y="207879"/>
            <a:ext cx="7665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latin typeface="Freestyle Script" panose="030804020302050B0404" pitchFamily="66" charset="77"/>
              </a:rPr>
              <a:t>Start met 3 ontwerp SCHETSEN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19CBBDF-B834-794D-8900-1A38777E5207}"/>
              </a:ext>
            </a:extLst>
          </p:cNvPr>
          <p:cNvSpPr txBox="1"/>
          <p:nvPr/>
        </p:nvSpPr>
        <p:spPr>
          <a:xfrm>
            <a:off x="3083669" y="947893"/>
            <a:ext cx="7840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Freestyle Script" panose="030804020302050B0404" pitchFamily="66" charset="77"/>
              </a:rPr>
              <a:t>Stap 1. Bekijk nog eens aandachtig je </a:t>
            </a:r>
            <a:r>
              <a:rPr lang="nl-NL" sz="3200" dirty="0" err="1">
                <a:latin typeface="Freestyle Script" panose="030804020302050B0404" pitchFamily="66" charset="77"/>
              </a:rPr>
              <a:t>moodboard</a:t>
            </a:r>
            <a:r>
              <a:rPr lang="nl-NL" sz="3200" dirty="0">
                <a:latin typeface="Freestyle Script" panose="030804020302050B0404" pitchFamily="66" charset="77"/>
              </a:rPr>
              <a:t>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19CCC25-0300-A944-B313-EE96864899EC}"/>
              </a:ext>
            </a:extLst>
          </p:cNvPr>
          <p:cNvSpPr txBox="1"/>
          <p:nvPr/>
        </p:nvSpPr>
        <p:spPr>
          <a:xfrm>
            <a:off x="1524000" y="152178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Freestyle Script" panose="030804020302050B0404" pitchFamily="66" charset="77"/>
              </a:rPr>
              <a:t>Stap 2. Bedenk dat het werk daadwerkelijk 3D gemaakt moet kunnen worden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6093C77-75C0-EC4E-8F95-2AD521C94D2E}"/>
              </a:ext>
            </a:extLst>
          </p:cNvPr>
          <p:cNvSpPr txBox="1"/>
          <p:nvPr/>
        </p:nvSpPr>
        <p:spPr>
          <a:xfrm>
            <a:off x="2243845" y="2825681"/>
            <a:ext cx="7704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Freestyle Script" panose="030804020302050B0404" pitchFamily="66" charset="77"/>
              </a:rPr>
              <a:t>Stap 4. Maak een snelle schets (dit zijn snelle tekeningen) met grijspotlood, gebruik je </a:t>
            </a:r>
            <a:r>
              <a:rPr lang="nl-NL" sz="3200" dirty="0" err="1">
                <a:latin typeface="Freestyle Script" panose="030804020302050B0404" pitchFamily="66" charset="77"/>
              </a:rPr>
              <a:t>moodboard</a:t>
            </a:r>
            <a:r>
              <a:rPr lang="nl-NL" sz="3200" dirty="0">
                <a:latin typeface="Freestyle Script" panose="030804020302050B0404" pitchFamily="66" charset="77"/>
              </a:rPr>
              <a:t> (Bv. voeg afbeeldingen samen)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F28608F-ACAA-4A43-AD81-765624EB7752}"/>
              </a:ext>
            </a:extLst>
          </p:cNvPr>
          <p:cNvSpPr txBox="1"/>
          <p:nvPr/>
        </p:nvSpPr>
        <p:spPr>
          <a:xfrm>
            <a:off x="2619981" y="2161068"/>
            <a:ext cx="6952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Freestyle Script" panose="030804020302050B0404" pitchFamily="66" charset="77"/>
              </a:rPr>
              <a:t>Stap 3. Pak een leeg vel papier en een HB-potlood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3B968CF-BBE2-894B-977F-97DEB13E09F4}"/>
              </a:ext>
            </a:extLst>
          </p:cNvPr>
          <p:cNvSpPr txBox="1"/>
          <p:nvPr/>
        </p:nvSpPr>
        <p:spPr>
          <a:xfrm>
            <a:off x="1866946" y="4027619"/>
            <a:ext cx="8458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Freestyle Script" panose="030804020302050B0404" pitchFamily="66" charset="77"/>
              </a:rPr>
              <a:t>Stap 5. Controleer of je ontwerp aansluit bij de vragen voor een goed ontwerp (bovenstaande dia).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F278C4D9-B4D8-604F-8C8F-FB3BA6F0376A}"/>
              </a:ext>
            </a:extLst>
          </p:cNvPr>
          <p:cNvSpPr txBox="1"/>
          <p:nvPr/>
        </p:nvSpPr>
        <p:spPr>
          <a:xfrm>
            <a:off x="3508442" y="5184675"/>
            <a:ext cx="6439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Freestyle Script" panose="030804020302050B0404" pitchFamily="66" charset="77"/>
              </a:rPr>
              <a:t>Stap 6. Herhaald dit tot 3 schetsen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2B8D884-D6DE-7F4C-8E2C-AABA8A62CD64}"/>
              </a:ext>
            </a:extLst>
          </p:cNvPr>
          <p:cNvSpPr txBox="1"/>
          <p:nvPr/>
        </p:nvSpPr>
        <p:spPr>
          <a:xfrm>
            <a:off x="2949137" y="5849288"/>
            <a:ext cx="8287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Freestyle Script" panose="030804020302050B0404" pitchFamily="66" charset="77"/>
              </a:rPr>
              <a:t>Stap 7. Zet de 3 schetsen in 1 word-document</a:t>
            </a:r>
          </a:p>
        </p:txBody>
      </p:sp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C203B62-474D-4797-B6FE-6039764972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62415" y="298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 descr="Afbeelding met geleedpotige&#10;&#10;Automatisch gegenereerde beschrijving">
            <a:extLst>
              <a:ext uri="{FF2B5EF4-FFF2-40B4-BE49-F238E27FC236}">
                <a16:creationId xmlns:a16="http://schemas.microsoft.com/office/drawing/2014/main" id="{1B345D24-EDCF-B34B-BE34-E8E5735C2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551" b="16647"/>
          <a:stretch/>
        </p:blipFill>
        <p:spPr>
          <a:xfrm>
            <a:off x="-46558" y="1282"/>
            <a:ext cx="12191980" cy="685671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4DBEDB6-F165-C64C-8C93-D6EBCA3A6B3C}"/>
              </a:ext>
            </a:extLst>
          </p:cNvPr>
          <p:cNvSpPr txBox="1"/>
          <p:nvPr/>
        </p:nvSpPr>
        <p:spPr>
          <a:xfrm>
            <a:off x="2120630" y="758757"/>
            <a:ext cx="7762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latin typeface="Freestyle Script" panose="030804020302050B0404" pitchFamily="66" charset="77"/>
              </a:rPr>
              <a:t>Weer een nieuwe keuze…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D963065-41F7-7349-83C0-AF8F36B6BF65}"/>
              </a:ext>
            </a:extLst>
          </p:cNvPr>
          <p:cNvSpPr txBox="1"/>
          <p:nvPr/>
        </p:nvSpPr>
        <p:spPr>
          <a:xfrm>
            <a:off x="703803" y="1746857"/>
            <a:ext cx="6089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latin typeface="Freestyle Script" panose="030804020302050B0404" pitchFamily="66" charset="77"/>
              </a:rPr>
              <a:t>Met welk ontwerp wil je verder? 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02C0C1D-36CE-3648-B297-A043A8295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6749" y="2878256"/>
            <a:ext cx="6692630" cy="3718867"/>
          </a:xfrm>
          <a:prstGeom prst="rect">
            <a:avLst/>
          </a:prstGeom>
        </p:spPr>
      </p:pic>
      <p:pic>
        <p:nvPicPr>
          <p:cNvPr id="14" name="Graphic 13" descr="Wekker silhouet">
            <a:extLst>
              <a:ext uri="{FF2B5EF4-FFF2-40B4-BE49-F238E27FC236}">
                <a16:creationId xmlns:a16="http://schemas.microsoft.com/office/drawing/2014/main" id="{816E88D2-FE13-6941-B77D-170584A170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66979">
            <a:off x="6839880" y="729131"/>
            <a:ext cx="1375605" cy="1375605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1AA9A8CA-D5C4-9B44-85C2-FD83B9E25C72}"/>
              </a:ext>
            </a:extLst>
          </p:cNvPr>
          <p:cNvSpPr txBox="1"/>
          <p:nvPr/>
        </p:nvSpPr>
        <p:spPr>
          <a:xfrm>
            <a:off x="786746" y="2521121"/>
            <a:ext cx="4202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Freestyle Script" panose="030804020302050B0404" pitchFamily="66" charset="77"/>
              </a:rPr>
              <a:t>Kies 1 van de 3 ontwerpen uit.</a:t>
            </a:r>
          </a:p>
          <a:p>
            <a:r>
              <a:rPr lang="nl-NL" sz="3200" dirty="0">
                <a:latin typeface="Freestyle Script" panose="030804020302050B0404" pitchFamily="66" charset="77"/>
              </a:rPr>
              <a:t>Hier gaan we verder mee aan de slag!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688709AA-9486-AD44-ACF1-620D124382F6}"/>
              </a:ext>
            </a:extLst>
          </p:cNvPr>
          <p:cNvSpPr txBox="1"/>
          <p:nvPr/>
        </p:nvSpPr>
        <p:spPr>
          <a:xfrm>
            <a:off x="465221" y="4267200"/>
            <a:ext cx="45238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Freestyle Script" panose="030804020302050B0404" pitchFamily="66" charset="77"/>
              </a:rPr>
              <a:t>Langzaam tijd … voor proefjes en testen</a:t>
            </a:r>
          </a:p>
          <a:p>
            <a:r>
              <a:rPr lang="nl-NL" sz="3200" dirty="0">
                <a:latin typeface="Freestyle Script" panose="030804020302050B0404" pitchFamily="66" charset="77"/>
              </a:rPr>
              <a:t>Onthoud: een test is NOOIT fout of lelijk. Het gaat erom dat je het probeert. Laat alles zien!</a:t>
            </a:r>
          </a:p>
        </p:txBody>
      </p:sp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11A6C69-1506-437D-8211-BFB4CBE615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88421" y="943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7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0D070F0-B8B8-3F44-B410-268567EA81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07" b="9180"/>
          <a:stretch/>
        </p:blipFill>
        <p:spPr>
          <a:xfrm>
            <a:off x="1106904" y="-66599"/>
            <a:ext cx="10668000" cy="6858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925EB1DB-6977-3D4B-8C28-3CAB5198D92E}"/>
              </a:ext>
            </a:extLst>
          </p:cNvPr>
          <p:cNvSpPr txBox="1"/>
          <p:nvPr/>
        </p:nvSpPr>
        <p:spPr>
          <a:xfrm>
            <a:off x="4397809" y="2707935"/>
            <a:ext cx="7451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latin typeface="Freestyle Script" panose="030804020302050B0404" pitchFamily="66" charset="77"/>
              </a:rPr>
              <a:t>3 Materiaalproefjes</a:t>
            </a:r>
          </a:p>
          <a:p>
            <a:r>
              <a:rPr lang="nl-NL" sz="4800" b="1" dirty="0">
                <a:latin typeface="Freestyle Script" panose="030804020302050B0404" pitchFamily="66" charset="77"/>
              </a:rPr>
              <a:t>          3D</a:t>
            </a:r>
          </a:p>
        </p:txBody>
      </p:sp>
      <p:pic>
        <p:nvPicPr>
          <p:cNvPr id="10" name="Graphic 9" descr="Denkwolkje silhouet">
            <a:extLst>
              <a:ext uri="{FF2B5EF4-FFF2-40B4-BE49-F238E27FC236}">
                <a16:creationId xmlns:a16="http://schemas.microsoft.com/office/drawing/2014/main" id="{FEA06165-F668-CD48-AE54-4D93FFB412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-1" b="33123"/>
          <a:stretch/>
        </p:blipFill>
        <p:spPr>
          <a:xfrm>
            <a:off x="3529791" y="1280997"/>
            <a:ext cx="5264013" cy="3399966"/>
          </a:xfrm>
          <a:prstGeom prst="rect">
            <a:avLst/>
          </a:prstGeom>
        </p:spPr>
      </p:pic>
      <p:pic>
        <p:nvPicPr>
          <p:cNvPr id="14" name="Graphic 13" descr="Pijl-rechts met effen opvulling">
            <a:extLst>
              <a:ext uri="{FF2B5EF4-FFF2-40B4-BE49-F238E27FC236}">
                <a16:creationId xmlns:a16="http://schemas.microsoft.com/office/drawing/2014/main" id="{37EC2456-BC32-9D47-AF4D-212BA873B7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2369714">
            <a:off x="2866518" y="846496"/>
            <a:ext cx="2073306" cy="2073306"/>
          </a:xfrm>
          <a:prstGeom prst="rect">
            <a:avLst/>
          </a:prstGeom>
        </p:spPr>
      </p:pic>
      <p:pic>
        <p:nvPicPr>
          <p:cNvPr id="15" name="Graphic 14" descr="Pijl-rechts met effen opvulling">
            <a:extLst>
              <a:ext uri="{FF2B5EF4-FFF2-40B4-BE49-F238E27FC236}">
                <a16:creationId xmlns:a16="http://schemas.microsoft.com/office/drawing/2014/main" id="{90E065D4-97E9-D844-BED1-DD354C84EE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619662">
            <a:off x="7321414" y="1160557"/>
            <a:ext cx="1476658" cy="1820693"/>
          </a:xfrm>
          <a:prstGeom prst="rect">
            <a:avLst/>
          </a:prstGeom>
        </p:spPr>
      </p:pic>
      <p:pic>
        <p:nvPicPr>
          <p:cNvPr id="16" name="Graphic 15" descr="Pijl-rechts met effen opvulling">
            <a:extLst>
              <a:ext uri="{FF2B5EF4-FFF2-40B4-BE49-F238E27FC236}">
                <a16:creationId xmlns:a16="http://schemas.microsoft.com/office/drawing/2014/main" id="{B0289DBC-CECF-8C48-9287-156FF5207F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251766">
            <a:off x="7159124" y="3724639"/>
            <a:ext cx="1801237" cy="1801237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A065E59F-C104-194C-9254-7F06E3A39E63}"/>
              </a:ext>
            </a:extLst>
          </p:cNvPr>
          <p:cNvSpPr txBox="1"/>
          <p:nvPr/>
        </p:nvSpPr>
        <p:spPr>
          <a:xfrm>
            <a:off x="221388" y="362504"/>
            <a:ext cx="34214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u="sng" dirty="0">
                <a:latin typeface="Freestyle Script" panose="030804020302050B0404" pitchFamily="66" charset="77"/>
              </a:rPr>
              <a:t>Maak in 1 les, 3 snelle materiaal proefjes. 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7BC663AB-2510-8D4D-8BFF-4E748F95D9F0}"/>
              </a:ext>
            </a:extLst>
          </p:cNvPr>
          <p:cNvSpPr txBox="1"/>
          <p:nvPr/>
        </p:nvSpPr>
        <p:spPr>
          <a:xfrm>
            <a:off x="8793804" y="495629"/>
            <a:ext cx="33981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Freestyle Script" panose="030804020302050B0404" pitchFamily="66" charset="77"/>
              </a:rPr>
              <a:t>Voeg verschillende materialen samen, kijk eens hoe deze aan elkaar blijven zitten? 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CF707567-386D-714C-BD78-1DA8FCAE6579}"/>
              </a:ext>
            </a:extLst>
          </p:cNvPr>
          <p:cNvSpPr txBox="1"/>
          <p:nvPr/>
        </p:nvSpPr>
        <p:spPr>
          <a:xfrm>
            <a:off x="9014729" y="4761931"/>
            <a:ext cx="3253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Freestyle Script" panose="030804020302050B0404" pitchFamily="66" charset="77"/>
              </a:rPr>
              <a:t>Je maakt in een snelle, grove (niet gedetailleerd), verkleinde versie je ontwerp</a:t>
            </a:r>
          </a:p>
        </p:txBody>
      </p:sp>
      <p:pic>
        <p:nvPicPr>
          <p:cNvPr id="20" name="Graphic 19" descr="Pijl-rechts met effen opvulling">
            <a:extLst>
              <a:ext uri="{FF2B5EF4-FFF2-40B4-BE49-F238E27FC236}">
                <a16:creationId xmlns:a16="http://schemas.microsoft.com/office/drawing/2014/main" id="{E2975D7D-56A9-9448-87EA-CCF5D47CA9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6568856">
            <a:off x="4099263" y="4153861"/>
            <a:ext cx="1741537" cy="1741537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B900CCB9-E265-3344-B8A7-65E65B93C87E}"/>
              </a:ext>
            </a:extLst>
          </p:cNvPr>
          <p:cNvSpPr txBox="1"/>
          <p:nvPr/>
        </p:nvSpPr>
        <p:spPr>
          <a:xfrm>
            <a:off x="9661822" y="3008141"/>
            <a:ext cx="26089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Freestyle Script" panose="030804020302050B0404" pitchFamily="66" charset="77"/>
              </a:rPr>
              <a:t>Welke materialen verstreken je werk? 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1E4596CA-0038-254A-877E-25470831DB8F}"/>
              </a:ext>
            </a:extLst>
          </p:cNvPr>
          <p:cNvSpPr txBox="1"/>
          <p:nvPr/>
        </p:nvSpPr>
        <p:spPr>
          <a:xfrm>
            <a:off x="3029955" y="5690904"/>
            <a:ext cx="3779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Freestyle Script" panose="030804020302050B0404" pitchFamily="66" charset="77"/>
              </a:rPr>
              <a:t>Hoe ‘behandel ‘je een materiaal? </a:t>
            </a:r>
          </a:p>
        </p:txBody>
      </p:sp>
      <p:pic>
        <p:nvPicPr>
          <p:cNvPr id="23" name="Graphic 22" descr="Pijl-rechts met effen opvulling">
            <a:extLst>
              <a:ext uri="{FF2B5EF4-FFF2-40B4-BE49-F238E27FC236}">
                <a16:creationId xmlns:a16="http://schemas.microsoft.com/office/drawing/2014/main" id="{73B8128F-2DB2-4848-B700-C80F83D507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51521" y="2606961"/>
            <a:ext cx="1585522" cy="1877087"/>
          </a:xfrm>
          <a:prstGeom prst="rect">
            <a:avLst/>
          </a:prstGeom>
        </p:spPr>
      </p:pic>
      <p:sp>
        <p:nvSpPr>
          <p:cNvPr id="24" name="Tekstvak 23">
            <a:extLst>
              <a:ext uri="{FF2B5EF4-FFF2-40B4-BE49-F238E27FC236}">
                <a16:creationId xmlns:a16="http://schemas.microsoft.com/office/drawing/2014/main" id="{771C36F6-9691-FF4A-8EAD-1E983969D21B}"/>
              </a:ext>
            </a:extLst>
          </p:cNvPr>
          <p:cNvSpPr txBox="1"/>
          <p:nvPr/>
        </p:nvSpPr>
        <p:spPr>
          <a:xfrm>
            <a:off x="3991173" y="80884"/>
            <a:ext cx="4608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Freestyle Script" panose="030804020302050B0404" pitchFamily="66" charset="77"/>
              </a:rPr>
              <a:t>Fotografeer je proefjes en zet ze in een word-document met een paar steekwoorden</a:t>
            </a:r>
          </a:p>
        </p:txBody>
      </p:sp>
      <p:pic>
        <p:nvPicPr>
          <p:cNvPr id="25" name="Graphic 24" descr="Pijl-rechts met effen opvulling">
            <a:extLst>
              <a:ext uri="{FF2B5EF4-FFF2-40B4-BE49-F238E27FC236}">
                <a16:creationId xmlns:a16="http://schemas.microsoft.com/office/drawing/2014/main" id="{3E9D9213-C91A-8F4F-B1CE-CD0362D3EA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496784">
            <a:off x="6025017" y="1076612"/>
            <a:ext cx="914400" cy="914400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D1CBF0F2-CC1A-3E49-8174-5F078C97DF38}"/>
              </a:ext>
            </a:extLst>
          </p:cNvPr>
          <p:cNvSpPr txBox="1"/>
          <p:nvPr/>
        </p:nvSpPr>
        <p:spPr>
          <a:xfrm>
            <a:off x="6728118" y="6080062"/>
            <a:ext cx="2693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Freestyle Script" panose="030804020302050B0404" pitchFamily="66" charset="77"/>
              </a:rPr>
              <a:t>Je ontwerp is basis</a:t>
            </a:r>
          </a:p>
        </p:txBody>
      </p:sp>
      <p:pic>
        <p:nvPicPr>
          <p:cNvPr id="27" name="Graphic 26" descr="Pijl-rechts met effen opvulling">
            <a:extLst>
              <a:ext uri="{FF2B5EF4-FFF2-40B4-BE49-F238E27FC236}">
                <a16:creationId xmlns:a16="http://schemas.microsoft.com/office/drawing/2014/main" id="{92167162-DC91-1B4F-96D3-8AFC77533C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4437793">
            <a:off x="6311731" y="4244861"/>
            <a:ext cx="1998372" cy="1998372"/>
          </a:xfrm>
          <a:prstGeom prst="rect">
            <a:avLst/>
          </a:prstGeom>
        </p:spPr>
      </p:pic>
      <p:pic>
        <p:nvPicPr>
          <p:cNvPr id="29" name="Afbeelding 28" descr="Afbeelding met tekst&#10;&#10;Automatisch gegenereerde beschrijving">
            <a:extLst>
              <a:ext uri="{FF2B5EF4-FFF2-40B4-BE49-F238E27FC236}">
                <a16:creationId xmlns:a16="http://schemas.microsoft.com/office/drawing/2014/main" id="{E88A6F79-FC4B-154A-AEA1-521D4624449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440" r="3670" b="7259"/>
          <a:stretch/>
        </p:blipFill>
        <p:spPr>
          <a:xfrm rot="5400000">
            <a:off x="-543698" y="2851754"/>
            <a:ext cx="4205421" cy="2792920"/>
          </a:xfrm>
          <a:prstGeom prst="rect">
            <a:avLst/>
          </a:prstGeom>
        </p:spPr>
      </p:pic>
      <p:pic>
        <p:nvPicPr>
          <p:cNvPr id="30" name="Graphic 29" descr="Pijl-rechts met effen opvulling">
            <a:extLst>
              <a:ext uri="{FF2B5EF4-FFF2-40B4-BE49-F238E27FC236}">
                <a16:creationId xmlns:a16="http://schemas.microsoft.com/office/drawing/2014/main" id="{58CB5123-E41D-DF4A-B829-FB53F8062C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919147">
            <a:off x="2948463" y="2710201"/>
            <a:ext cx="1262795" cy="1262795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C97127F-40BD-4344-9C5E-BAAFC6411C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01673" y="2293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0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92A0240-6173-7F4A-B408-572E2FFF2D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801" b="259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91F9E85-51E0-504E-9625-AA9BCBE5EB79}"/>
              </a:ext>
            </a:extLst>
          </p:cNvPr>
          <p:cNvSpPr txBox="1"/>
          <p:nvPr/>
        </p:nvSpPr>
        <p:spPr>
          <a:xfrm>
            <a:off x="2220388" y="330739"/>
            <a:ext cx="5817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latin typeface="Freestyle Script" panose="030804020302050B0404" pitchFamily="66" charset="77"/>
              </a:rPr>
              <a:t>Kleurproefjes…?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ED49EF2-A277-1A4B-945D-A89A3E4CE823}"/>
              </a:ext>
            </a:extLst>
          </p:cNvPr>
          <p:cNvSpPr txBox="1"/>
          <p:nvPr/>
        </p:nvSpPr>
        <p:spPr>
          <a:xfrm>
            <a:off x="471940" y="1242939"/>
            <a:ext cx="79961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latin typeface="Freestyle Script" panose="030804020302050B0404" pitchFamily="66" charset="77"/>
              </a:rPr>
              <a:t>Nu we 1 ontwerp hebben en weten van welk materiaal we dit kunnen maken is het tijd voor verschillende kleurproefjes.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F6BF18E-3605-AA4C-BE78-6FDE5DCFB428}"/>
              </a:ext>
            </a:extLst>
          </p:cNvPr>
          <p:cNvSpPr txBox="1"/>
          <p:nvPr/>
        </p:nvSpPr>
        <p:spPr>
          <a:xfrm>
            <a:off x="894945" y="2531341"/>
            <a:ext cx="7142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latin typeface="Freestyle Script" panose="030804020302050B0404" pitchFamily="66" charset="77"/>
              </a:rPr>
              <a:t>Bekijk het ontwerp goed </a:t>
            </a:r>
            <a:r>
              <a:rPr lang="nl-NL" sz="3200" dirty="0">
                <a:latin typeface="Freestyle Script" panose="030804020302050B0404" pitchFamily="66" charset="77"/>
                <a:sym typeface="Wingdings" pitchFamily="2" charset="2"/>
              </a:rPr>
              <a:t> Pak het gekozen materiaal(en) uit de proefjes  welke kleur moet het werk worden?  Met wat kun je het gekozen materiaal kleuren?  Ga dit proberen!</a:t>
            </a:r>
            <a:endParaRPr lang="nl-NL" sz="3200" dirty="0">
              <a:latin typeface="Freestyle Script" panose="030804020302050B0404" pitchFamily="66" charset="77"/>
            </a:endParaRPr>
          </a:p>
        </p:txBody>
      </p:sp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CDFF374D-3AA1-1246-8369-B46B56231A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1" t="21744" r="12498" b="23976"/>
          <a:stretch/>
        </p:blipFill>
        <p:spPr>
          <a:xfrm rot="16200000">
            <a:off x="6901708" y="1567800"/>
            <a:ext cx="6858000" cy="3722400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3C72B591-2382-3548-AE88-CFC4679C12C0}"/>
              </a:ext>
            </a:extLst>
          </p:cNvPr>
          <p:cNvSpPr/>
          <p:nvPr/>
        </p:nvSpPr>
        <p:spPr>
          <a:xfrm>
            <a:off x="894945" y="4720813"/>
            <a:ext cx="610776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200" dirty="0">
                <a:latin typeface="Freestyle Script" panose="030804020302050B0404" pitchFamily="66" charset="77"/>
              </a:rPr>
              <a:t>Fotografeer je proefjes en zet ze in een word-document </a:t>
            </a:r>
          </a:p>
          <a:p>
            <a:pPr algn="ctr"/>
            <a:r>
              <a:rPr lang="nl-NL" sz="3200" dirty="0">
                <a:latin typeface="Freestyle Script" panose="030804020302050B0404" pitchFamily="66" charset="77"/>
              </a:rPr>
              <a:t>met een paar steekwoorden!</a:t>
            </a:r>
          </a:p>
          <a:p>
            <a:pPr algn="ctr"/>
            <a:r>
              <a:rPr lang="nl-NL" sz="3200" dirty="0">
                <a:latin typeface="Freestyle Script" panose="030804020302050B0404" pitchFamily="66" charset="77"/>
              </a:rPr>
              <a:t>Dit mag ook geschreven en dan gefotografeerd</a:t>
            </a:r>
          </a:p>
        </p:txBody>
      </p:sp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938671E-A5B7-41AC-B885-35FBD2389F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400" y="531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3" descr="Afbeelding met berg&#10;&#10;Automatisch gegenereerde beschrijving">
            <a:extLst>
              <a:ext uri="{FF2B5EF4-FFF2-40B4-BE49-F238E27FC236}">
                <a16:creationId xmlns:a16="http://schemas.microsoft.com/office/drawing/2014/main" id="{69447F7D-374B-1143-96C4-D26FB28B21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45063" b="1739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717324-E00D-CB48-8052-C79BC697A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360" y="1797480"/>
            <a:ext cx="5175183" cy="8202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Freestyle Script" panose="030804020302050B0404" pitchFamily="66" charset="77"/>
              </a:rPr>
              <a:t>Peer-</a:t>
            </a:r>
            <a:r>
              <a:rPr lang="en-US" sz="4800" dirty="0" err="1">
                <a:solidFill>
                  <a:srgbClr val="FFFFFF"/>
                </a:solidFill>
                <a:latin typeface="Freestyle Script" panose="030804020302050B0404" pitchFamily="66" charset="77"/>
              </a:rPr>
              <a:t>reflectie</a:t>
            </a:r>
            <a:endParaRPr lang="en-US" sz="4800" dirty="0">
              <a:solidFill>
                <a:srgbClr val="FFFFFF"/>
              </a:solidFill>
              <a:latin typeface="Freestyle Script" panose="030804020302050B0404" pitchFamily="66" charset="77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509C048-3069-734D-AAF1-0429FE87E2CB}"/>
              </a:ext>
            </a:extLst>
          </p:cNvPr>
          <p:cNvSpPr txBox="1"/>
          <p:nvPr/>
        </p:nvSpPr>
        <p:spPr>
          <a:xfrm>
            <a:off x="1825751" y="2911512"/>
            <a:ext cx="853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chemeClr val="bg1"/>
                </a:solidFill>
                <a:latin typeface="Freestyle Script" panose="030804020302050B0404" pitchFamily="66" charset="77"/>
              </a:rPr>
              <a:t>Aan de hand ven een reflectieformulier reflecteer je op het proces van een klasgenoot. Wat kan hij/zij nog verbeteren? Wat is er al erg goed? Zijn er onderdelen die jezelf nog kan aanpassen?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7978E06-D8CD-1547-8CB4-44A380A897D9}"/>
              </a:ext>
            </a:extLst>
          </p:cNvPr>
          <p:cNvSpPr txBox="1"/>
          <p:nvPr/>
        </p:nvSpPr>
        <p:spPr>
          <a:xfrm>
            <a:off x="1825751" y="5053263"/>
            <a:ext cx="8377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Freestyle Script" panose="030804020302050B0404" pitchFamily="66" charset="77"/>
              </a:rPr>
              <a:t>* Maak ook hier weer een foto van en zet dit in de (online) CKV map</a:t>
            </a:r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BE6AAB2-8528-4B63-ABFA-DFCF92BAD1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07459" y="1963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3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Tijdelijke aanduiding voor inhoud 6">
            <a:extLst>
              <a:ext uri="{FF2B5EF4-FFF2-40B4-BE49-F238E27FC236}">
                <a16:creationId xmlns:a16="http://schemas.microsoft.com/office/drawing/2014/main" id="{A28F0114-B0D0-9344-9287-1F970ACF3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b="1747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1CCB173-B0F6-FD48-9438-B4E2803BC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725" y="156828"/>
            <a:ext cx="7581499" cy="11250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 err="1">
                <a:latin typeface="Freestyle Script" panose="030804020302050B0404" pitchFamily="66" charset="77"/>
              </a:rPr>
              <a:t>Uitwerken</a:t>
            </a:r>
            <a:r>
              <a:rPr lang="en-US" sz="4800" b="1" dirty="0">
                <a:latin typeface="Freestyle Script" panose="030804020302050B0404" pitchFamily="66" charset="77"/>
              </a:rPr>
              <a:t> 1 </a:t>
            </a:r>
            <a:r>
              <a:rPr lang="en-US" sz="4800" b="1" dirty="0" err="1">
                <a:latin typeface="Freestyle Script" panose="030804020302050B0404" pitchFamily="66" charset="77"/>
              </a:rPr>
              <a:t>ontwerpschets</a:t>
            </a:r>
            <a:endParaRPr lang="en-US" sz="4800" b="1" dirty="0">
              <a:latin typeface="Freestyle Script" panose="030804020302050B0404" pitchFamily="66" charset="77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6B227ED-07F7-B64E-A34B-FEA75F30F8FD}"/>
              </a:ext>
            </a:extLst>
          </p:cNvPr>
          <p:cNvSpPr txBox="1"/>
          <p:nvPr/>
        </p:nvSpPr>
        <p:spPr>
          <a:xfrm>
            <a:off x="1094151" y="1386900"/>
            <a:ext cx="87910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Freestyle Script" panose="030804020302050B0404" pitchFamily="66" charset="77"/>
              </a:rPr>
              <a:t>Voeg </a:t>
            </a:r>
            <a:r>
              <a:rPr lang="nl-NL" sz="3200" b="1" u="sng" dirty="0">
                <a:latin typeface="Freestyle Script" panose="030804020302050B0404" pitchFamily="66" charset="77"/>
              </a:rPr>
              <a:t>ALLES</a:t>
            </a:r>
            <a:r>
              <a:rPr lang="nl-NL" sz="3200" dirty="0">
                <a:latin typeface="Freestyle Script" panose="030804020302050B0404" pitchFamily="66" charset="77"/>
              </a:rPr>
              <a:t> samen tot 1 ontwerpschets </a:t>
            </a:r>
          </a:p>
          <a:p>
            <a:r>
              <a:rPr lang="nl-NL" sz="3200" dirty="0">
                <a:latin typeface="Freestyle Script" panose="030804020302050B0404" pitchFamily="66" charset="77"/>
              </a:rPr>
              <a:t>Gebruik:1. Het </a:t>
            </a:r>
            <a:r>
              <a:rPr lang="nl-NL" sz="3200" dirty="0" err="1">
                <a:latin typeface="Freestyle Script" panose="030804020302050B0404" pitchFamily="66" charset="77"/>
              </a:rPr>
              <a:t>moodboard</a:t>
            </a:r>
            <a:br>
              <a:rPr lang="nl-NL" sz="3200" dirty="0">
                <a:latin typeface="Freestyle Script" panose="030804020302050B0404" pitchFamily="66" charset="77"/>
              </a:rPr>
            </a:br>
            <a:r>
              <a:rPr lang="nl-NL" sz="3200" dirty="0">
                <a:latin typeface="Freestyle Script" panose="030804020302050B0404" pitchFamily="66" charset="77"/>
              </a:rPr>
              <a:t>      	2. Je oorspronkelijke ontwerp</a:t>
            </a:r>
            <a:br>
              <a:rPr lang="nl-NL" sz="3200" dirty="0">
                <a:latin typeface="Freestyle Script" panose="030804020302050B0404" pitchFamily="66" charset="77"/>
              </a:rPr>
            </a:br>
            <a:r>
              <a:rPr lang="nl-NL" sz="3200" dirty="0">
                <a:latin typeface="Freestyle Script" panose="030804020302050B0404" pitchFamily="66" charset="77"/>
              </a:rPr>
              <a:t>	3. De materiaalproefjes</a:t>
            </a:r>
            <a:br>
              <a:rPr lang="nl-NL" sz="3200" dirty="0">
                <a:latin typeface="Freestyle Script" panose="030804020302050B0404" pitchFamily="66" charset="77"/>
              </a:rPr>
            </a:br>
            <a:r>
              <a:rPr lang="nl-NL" sz="3200" dirty="0">
                <a:latin typeface="Freestyle Script" panose="030804020302050B0404" pitchFamily="66" charset="77"/>
              </a:rPr>
              <a:t>	4. De kleurproefjes</a:t>
            </a:r>
          </a:p>
          <a:p>
            <a:r>
              <a:rPr lang="nl-NL" sz="3200" dirty="0">
                <a:latin typeface="Freestyle Script" panose="030804020302050B0404" pitchFamily="66" charset="77"/>
              </a:rPr>
              <a:t>	5. De feedback van klasgenoten als eventueel docent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CE9606B-1838-3A42-BBF4-F58E678D2ADA}"/>
              </a:ext>
            </a:extLst>
          </p:cNvPr>
          <p:cNvSpPr txBox="1"/>
          <p:nvPr/>
        </p:nvSpPr>
        <p:spPr>
          <a:xfrm>
            <a:off x="1094151" y="4669815"/>
            <a:ext cx="9015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Freestyle Script" panose="030804020302050B0404" pitchFamily="66" charset="77"/>
              </a:rPr>
              <a:t>Je eindschets moet in 1 oogopslag duidelijk zijn. Gebruik tekst, kleur ect..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FF607013-F817-2140-BD1D-E85BCE917DA6}"/>
              </a:ext>
            </a:extLst>
          </p:cNvPr>
          <p:cNvSpPr txBox="1"/>
          <p:nvPr/>
        </p:nvSpPr>
        <p:spPr>
          <a:xfrm>
            <a:off x="1094151" y="5369748"/>
            <a:ext cx="9285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u="sng" dirty="0">
                <a:latin typeface="Freestyle Script" panose="030804020302050B0404" pitchFamily="66" charset="77"/>
              </a:rPr>
              <a:t>Zet je eindwerk in hetzelfde word-document en lever alles in ter beoordeling!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EB836A7-628E-45A2-99B5-D3D86003F3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6603" y="6192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2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547</Words>
  <Application>Microsoft Office PowerPoint</Application>
  <PresentationFormat>Breedbeeld</PresentationFormat>
  <Paragraphs>56</Paragraphs>
  <Slides>8</Slides>
  <Notes>3</Notes>
  <HiddenSlides>0</HiddenSlides>
  <MMClips>9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Freestyle Script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Peer-reflectie</vt:lpstr>
      <vt:lpstr>Uitwerken 1 ontwerpschets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Meesterproef</dc:title>
  <dc:creator>Ede Sevenich</dc:creator>
  <cp:lastModifiedBy>Ede Sevenich</cp:lastModifiedBy>
  <cp:revision>5</cp:revision>
  <dcterms:created xsi:type="dcterms:W3CDTF">2020-12-16T20:34:57Z</dcterms:created>
  <dcterms:modified xsi:type="dcterms:W3CDTF">2021-01-18T10:50:52Z</dcterms:modified>
</cp:coreProperties>
</file>