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52846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807EEDB-7414-42EC-94F6-251A1F430957}" type="datetimeFigureOut">
              <a:rPr lang="nl-NL" smtClean="0"/>
              <a:t>3-1-2019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47933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68063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494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708255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48388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73200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5171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26112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37065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373589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807EEDB-7414-42EC-94F6-251A1F430957}" type="datetimeFigureOut">
              <a:rPr lang="nl-NL" smtClean="0"/>
              <a:t>3-1-2019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65532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07EEDB-7414-42EC-94F6-251A1F430957}" type="datetimeFigureOut">
              <a:rPr lang="nl-NL" smtClean="0"/>
              <a:t>3-1-2019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47651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89685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131671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D807EEDB-7414-42EC-94F6-251A1F430957}" type="datetimeFigureOut">
              <a:rPr lang="nl-NL" smtClean="0"/>
              <a:t>3-1-2019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209622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807EEDB-7414-42EC-94F6-251A1F430957}" type="datetimeFigureOut">
              <a:rPr lang="nl-NL" smtClean="0"/>
              <a:t>3-1-2019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7E2B2F-2E0A-4596-BBE3-FD1B6B00F3E1}" type="slidenum">
              <a:rPr lang="nl-NL" smtClean="0"/>
              <a:t>‹nr.›</a:t>
            </a:fld>
            <a:endParaRPr lang="nl-NL"/>
          </a:p>
        </p:txBody>
      </p:sp>
    </p:spTree>
    <p:extLst>
      <p:ext uri="{BB962C8B-B14F-4D97-AF65-F5344CB8AC3E}">
        <p14:creationId xmlns:p14="http://schemas.microsoft.com/office/powerpoint/2010/main" val="424536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07EEDB-7414-42EC-94F6-251A1F430957}" type="datetimeFigureOut">
              <a:rPr lang="nl-NL" smtClean="0"/>
              <a:t>3-1-2019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7E2B2F-2E0A-4596-BBE3-FD1B6B00F3E1}" type="slidenum">
              <a:rPr lang="nl-NL" smtClean="0"/>
              <a:t>‹nr.›</a:t>
            </a:fld>
            <a:endParaRPr lang="nl-NL"/>
          </a:p>
        </p:txBody>
      </p:sp>
    </p:spTree>
    <p:extLst>
      <p:ext uri="{BB962C8B-B14F-4D97-AF65-F5344CB8AC3E}">
        <p14:creationId xmlns:p14="http://schemas.microsoft.com/office/powerpoint/2010/main" val="2438430512"/>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tklokhuis.nl/tv-uitzending/1545/Hoe%20is%20het%20toch%20met?:%20Marcel%20Wanders" TargetMode="External"/><Relationship Id="rId2" Type="http://schemas.openxmlformats.org/officeDocument/2006/relationships/hyperlink" Target="https://hetklokhuis.nl/tv-uitzending/3868/Design,%20stoe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3EDEE-44A1-4418-BB13-D3FDDCA639E7}"/>
              </a:ext>
            </a:extLst>
          </p:cNvPr>
          <p:cNvSpPr>
            <a:spLocks noGrp="1"/>
          </p:cNvSpPr>
          <p:nvPr>
            <p:ph type="ctrTitle"/>
          </p:nvPr>
        </p:nvSpPr>
        <p:spPr>
          <a:solidFill>
            <a:srgbClr val="00B0F0"/>
          </a:solidFill>
        </p:spPr>
        <p:txBody>
          <a:bodyPr>
            <a:normAutofit/>
          </a:bodyPr>
          <a:lstStyle/>
          <a:p>
            <a:r>
              <a:rPr lang="nl-NL" sz="9600" dirty="0"/>
              <a:t>     zitobject</a:t>
            </a:r>
          </a:p>
        </p:txBody>
      </p:sp>
      <p:sp>
        <p:nvSpPr>
          <p:cNvPr id="3" name="Ondertitel 2">
            <a:extLst>
              <a:ext uri="{FF2B5EF4-FFF2-40B4-BE49-F238E27FC236}">
                <a16:creationId xmlns:a16="http://schemas.microsoft.com/office/drawing/2014/main" id="{9399D435-4266-4896-8715-691B159BC706}"/>
              </a:ext>
            </a:extLst>
          </p:cNvPr>
          <p:cNvSpPr>
            <a:spLocks noGrp="1"/>
          </p:cNvSpPr>
          <p:nvPr>
            <p:ph type="subTitle" idx="1"/>
          </p:nvPr>
        </p:nvSpPr>
        <p:spPr/>
        <p:txBody>
          <a:bodyPr/>
          <a:lstStyle/>
          <a:p>
            <a:endParaRPr lang="nl-NL"/>
          </a:p>
        </p:txBody>
      </p:sp>
      <p:sp>
        <p:nvSpPr>
          <p:cNvPr id="4" name="Ster: 5 punten 3">
            <a:extLst>
              <a:ext uri="{FF2B5EF4-FFF2-40B4-BE49-F238E27FC236}">
                <a16:creationId xmlns:a16="http://schemas.microsoft.com/office/drawing/2014/main" id="{5A7BB3C0-A43D-4A45-9630-4DF718B0DCBF}"/>
              </a:ext>
            </a:extLst>
          </p:cNvPr>
          <p:cNvSpPr/>
          <p:nvPr/>
        </p:nvSpPr>
        <p:spPr>
          <a:xfrm>
            <a:off x="6851374" y="2146852"/>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43165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4B299-517F-4BC5-BC3B-50F9C142E209}"/>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3200" dirty="0" err="1">
                <a:solidFill>
                  <a:schemeClr val="tx1"/>
                </a:solidFill>
              </a:rPr>
              <a:t>Komende</a:t>
            </a:r>
            <a:r>
              <a:rPr lang="en-US" sz="3200" dirty="0">
                <a:solidFill>
                  <a:schemeClr val="tx1"/>
                </a:solidFill>
              </a:rPr>
              <a:t> </a:t>
            </a:r>
            <a:r>
              <a:rPr lang="en-US" sz="3200" dirty="0" err="1">
                <a:solidFill>
                  <a:schemeClr val="tx1"/>
                </a:solidFill>
              </a:rPr>
              <a:t>periode</a:t>
            </a:r>
            <a:r>
              <a:rPr lang="en-US" sz="3200" dirty="0">
                <a:solidFill>
                  <a:schemeClr val="tx1"/>
                </a:solidFill>
              </a:rPr>
              <a:t> </a:t>
            </a:r>
            <a:r>
              <a:rPr lang="en-US" sz="3200" dirty="0" err="1">
                <a:solidFill>
                  <a:schemeClr val="tx1"/>
                </a:solidFill>
              </a:rPr>
              <a:t>gaan</a:t>
            </a:r>
            <a:r>
              <a:rPr lang="en-US" sz="3200" dirty="0">
                <a:solidFill>
                  <a:schemeClr val="tx1"/>
                </a:solidFill>
              </a:rPr>
              <a:t> we </a:t>
            </a:r>
            <a:r>
              <a:rPr lang="en-US" sz="3200" dirty="0" err="1">
                <a:solidFill>
                  <a:schemeClr val="tx1"/>
                </a:solidFill>
              </a:rPr>
              <a:t>werken</a:t>
            </a:r>
            <a:r>
              <a:rPr lang="en-US" sz="3200" dirty="0">
                <a:solidFill>
                  <a:schemeClr val="tx1"/>
                </a:solidFill>
              </a:rPr>
              <a:t> </a:t>
            </a:r>
            <a:r>
              <a:rPr lang="en-US" sz="3200" dirty="0" err="1">
                <a:solidFill>
                  <a:schemeClr val="tx1"/>
                </a:solidFill>
              </a:rPr>
              <a:t>aan</a:t>
            </a:r>
            <a:r>
              <a:rPr lang="en-US" sz="3200" dirty="0">
                <a:solidFill>
                  <a:schemeClr val="tx1"/>
                </a:solidFill>
              </a:rPr>
              <a:t> het </a:t>
            </a:r>
            <a:r>
              <a:rPr lang="en-US" sz="3200" dirty="0" err="1">
                <a:solidFill>
                  <a:schemeClr val="tx1"/>
                </a:solidFill>
              </a:rPr>
              <a:t>thema</a:t>
            </a:r>
            <a:r>
              <a:rPr lang="en-US" sz="3200" dirty="0">
                <a:solidFill>
                  <a:schemeClr val="tx1"/>
                </a:solidFill>
              </a:rPr>
              <a:t> ”</a:t>
            </a:r>
            <a:r>
              <a:rPr lang="en-US" sz="3200" dirty="0" err="1">
                <a:solidFill>
                  <a:schemeClr val="tx1"/>
                </a:solidFill>
              </a:rPr>
              <a:t>zitobject</a:t>
            </a:r>
            <a:r>
              <a:rPr lang="en-US" sz="3200" dirty="0">
                <a:solidFill>
                  <a:schemeClr val="tx1"/>
                </a:solidFill>
              </a:rPr>
              <a:t>”.</a:t>
            </a:r>
            <a:br>
              <a:rPr lang="en-US" sz="3200" dirty="0">
                <a:solidFill>
                  <a:schemeClr val="tx1"/>
                </a:solidFill>
              </a:rPr>
            </a:br>
            <a:r>
              <a:rPr lang="en-US" sz="3200" dirty="0">
                <a:solidFill>
                  <a:schemeClr val="tx1"/>
                </a:solidFill>
              </a:rPr>
              <a:t>Neem </a:t>
            </a:r>
            <a:r>
              <a:rPr lang="en-US" sz="3200" dirty="0" err="1">
                <a:solidFill>
                  <a:schemeClr val="tx1"/>
                </a:solidFill>
              </a:rPr>
              <a:t>een</a:t>
            </a:r>
            <a:r>
              <a:rPr lang="en-US" sz="3200" dirty="0">
                <a:solidFill>
                  <a:schemeClr val="tx1"/>
                </a:solidFill>
              </a:rPr>
              <a:t> </a:t>
            </a:r>
            <a:r>
              <a:rPr lang="en-US" sz="3200" dirty="0" err="1">
                <a:solidFill>
                  <a:schemeClr val="tx1"/>
                </a:solidFill>
              </a:rPr>
              <a:t>blad</a:t>
            </a:r>
            <a:r>
              <a:rPr lang="en-US" sz="3200" dirty="0">
                <a:solidFill>
                  <a:schemeClr val="tx1"/>
                </a:solidFill>
              </a:rPr>
              <a:t>, </a:t>
            </a:r>
            <a:r>
              <a:rPr lang="en-US" sz="3200" dirty="0" err="1">
                <a:solidFill>
                  <a:schemeClr val="tx1"/>
                </a:solidFill>
              </a:rPr>
              <a:t>maak</a:t>
            </a:r>
            <a:r>
              <a:rPr lang="en-US" sz="3200" dirty="0">
                <a:solidFill>
                  <a:schemeClr val="tx1"/>
                </a:solidFill>
              </a:rPr>
              <a:t> </a:t>
            </a:r>
            <a:r>
              <a:rPr lang="en-US" sz="3200" dirty="0" err="1">
                <a:solidFill>
                  <a:schemeClr val="tx1"/>
                </a:solidFill>
              </a:rPr>
              <a:t>een</a:t>
            </a:r>
            <a:r>
              <a:rPr lang="en-US" sz="3200" dirty="0">
                <a:solidFill>
                  <a:schemeClr val="tx1"/>
                </a:solidFill>
              </a:rPr>
              <a:t> </a:t>
            </a:r>
            <a:r>
              <a:rPr lang="en-US" sz="3200" dirty="0" err="1">
                <a:solidFill>
                  <a:schemeClr val="tx1"/>
                </a:solidFill>
              </a:rPr>
              <a:t>woordweb</a:t>
            </a:r>
            <a:r>
              <a:rPr lang="en-US" sz="3200" dirty="0">
                <a:solidFill>
                  <a:schemeClr val="tx1"/>
                </a:solidFill>
              </a:rPr>
              <a:t> </a:t>
            </a:r>
            <a:r>
              <a:rPr lang="en-US" sz="3200" dirty="0" err="1">
                <a:solidFill>
                  <a:schemeClr val="tx1"/>
                </a:solidFill>
              </a:rPr>
              <a:t>waar</a:t>
            </a:r>
            <a:r>
              <a:rPr lang="en-US" sz="3200" dirty="0">
                <a:solidFill>
                  <a:schemeClr val="tx1"/>
                </a:solidFill>
              </a:rPr>
              <a:t> je nu </a:t>
            </a:r>
            <a:r>
              <a:rPr lang="en-US" sz="3200" dirty="0" err="1">
                <a:solidFill>
                  <a:schemeClr val="tx1"/>
                </a:solidFill>
              </a:rPr>
              <a:t>aandenkt</a:t>
            </a:r>
            <a:r>
              <a:rPr lang="en-US" sz="3200" dirty="0">
                <a:solidFill>
                  <a:schemeClr val="tx1"/>
                </a:solidFill>
              </a:rPr>
              <a:t>. </a:t>
            </a:r>
            <a:r>
              <a:rPr lang="en-US" sz="3200" dirty="0" err="1">
                <a:solidFill>
                  <a:schemeClr val="tx1"/>
                </a:solidFill>
              </a:rPr>
              <a:t>Hiervoor</a:t>
            </a:r>
            <a:r>
              <a:rPr lang="en-US" sz="3200" dirty="0">
                <a:solidFill>
                  <a:schemeClr val="tx1"/>
                </a:solidFill>
              </a:rPr>
              <a:t> </a:t>
            </a:r>
            <a:r>
              <a:rPr lang="en-US" sz="3200" dirty="0" err="1">
                <a:solidFill>
                  <a:schemeClr val="tx1"/>
                </a:solidFill>
              </a:rPr>
              <a:t>heb</a:t>
            </a:r>
            <a:r>
              <a:rPr lang="en-US" sz="3200" dirty="0">
                <a:solidFill>
                  <a:schemeClr val="tx1"/>
                </a:solidFill>
              </a:rPr>
              <a:t> je 5 </a:t>
            </a:r>
            <a:br>
              <a:rPr lang="en-US" sz="3200" dirty="0">
                <a:solidFill>
                  <a:schemeClr val="tx1"/>
                </a:solidFill>
              </a:rPr>
            </a:br>
            <a:r>
              <a:rPr lang="en-US" sz="3200" dirty="0" err="1">
                <a:solidFill>
                  <a:schemeClr val="tx1"/>
                </a:solidFill>
              </a:rPr>
              <a:t>minuten</a:t>
            </a:r>
            <a:r>
              <a:rPr lang="en-US" sz="3200" dirty="0">
                <a:solidFill>
                  <a:schemeClr val="tx1"/>
                </a:solidFill>
              </a:rPr>
              <a:t> de </a:t>
            </a:r>
            <a:r>
              <a:rPr lang="en-US" sz="3200" dirty="0" err="1">
                <a:solidFill>
                  <a:schemeClr val="tx1"/>
                </a:solidFill>
              </a:rPr>
              <a:t>tijd</a:t>
            </a:r>
            <a:r>
              <a:rPr lang="en-US" sz="3200" dirty="0">
                <a:solidFill>
                  <a:schemeClr val="tx1"/>
                </a:solidFill>
              </a:rPr>
              <a:t>. </a:t>
            </a:r>
            <a:r>
              <a:rPr lang="en-US" sz="3200" dirty="0" err="1">
                <a:solidFill>
                  <a:schemeClr val="tx1"/>
                </a:solidFill>
              </a:rPr>
              <a:t>Bespreek</a:t>
            </a:r>
            <a:r>
              <a:rPr lang="en-US" sz="3200" dirty="0">
                <a:solidFill>
                  <a:schemeClr val="tx1"/>
                </a:solidFill>
              </a:rPr>
              <a:t> wat je </a:t>
            </a:r>
            <a:r>
              <a:rPr lang="en-US" sz="3200" dirty="0" err="1">
                <a:solidFill>
                  <a:schemeClr val="tx1"/>
                </a:solidFill>
              </a:rPr>
              <a:t>hebt</a:t>
            </a:r>
            <a:r>
              <a:rPr lang="en-US" sz="3200" dirty="0">
                <a:solidFill>
                  <a:schemeClr val="tx1"/>
                </a:solidFill>
              </a:rPr>
              <a:t> </a:t>
            </a:r>
            <a:r>
              <a:rPr lang="en-US" sz="3200" dirty="0" err="1">
                <a:solidFill>
                  <a:schemeClr val="tx1"/>
                </a:solidFill>
              </a:rPr>
              <a:t>bedacht</a:t>
            </a:r>
            <a:r>
              <a:rPr lang="en-US" sz="3200" dirty="0">
                <a:solidFill>
                  <a:schemeClr val="tx1"/>
                </a:solidFill>
              </a:rPr>
              <a:t> in </a:t>
            </a:r>
            <a:r>
              <a:rPr lang="en-US" sz="3200" dirty="0" err="1">
                <a:solidFill>
                  <a:schemeClr val="tx1"/>
                </a:solidFill>
              </a:rPr>
              <a:t>groepjes</a:t>
            </a:r>
            <a:r>
              <a:rPr lang="en-US" sz="3200" dirty="0">
                <a:solidFill>
                  <a:schemeClr val="tx1"/>
                </a:solidFill>
              </a:rPr>
              <a:t>.</a:t>
            </a:r>
          </a:p>
        </p:txBody>
      </p:sp>
      <p:sp>
        <p:nvSpPr>
          <p:cNvPr id="4" name="Gelijkbenige driehoek 3">
            <a:extLst>
              <a:ext uri="{FF2B5EF4-FFF2-40B4-BE49-F238E27FC236}">
                <a16:creationId xmlns:a16="http://schemas.microsoft.com/office/drawing/2014/main" id="{8F1C093B-A30E-444C-8281-79023DB0583F}"/>
              </a:ext>
            </a:extLst>
          </p:cNvPr>
          <p:cNvSpPr/>
          <p:nvPr/>
        </p:nvSpPr>
        <p:spPr>
          <a:xfrm>
            <a:off x="5050302" y="2180492"/>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738756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01BD4-28BA-4DFE-A3CA-41518C59FAF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125B08D-3919-42CB-8BD0-D95A71B09E68}"/>
              </a:ext>
            </a:extLst>
          </p:cNvPr>
          <p:cNvSpPr>
            <a:spLocks noGrp="1"/>
          </p:cNvSpPr>
          <p:nvPr>
            <p:ph idx="1"/>
          </p:nvPr>
        </p:nvSpPr>
        <p:spPr/>
        <p:txBody>
          <a:bodyPr/>
          <a:lstStyle/>
          <a:p>
            <a:r>
              <a:rPr lang="nl-NL" dirty="0">
                <a:hlinkClick r:id="rId2"/>
              </a:rPr>
              <a:t>Onderstaande filmpjes gaan over kunstenaars die met dit thema aan de slag zijn gegaan. Bekijk ze.</a:t>
            </a:r>
          </a:p>
          <a:p>
            <a:endParaRPr lang="nl-NL" dirty="0">
              <a:hlinkClick r:id="rId2"/>
            </a:endParaRPr>
          </a:p>
          <a:p>
            <a:r>
              <a:rPr lang="nl-NL" dirty="0">
                <a:hlinkClick r:id="rId2"/>
              </a:rPr>
              <a:t>https://hetklokhuis.nl/tv-uitzending/3868/Design%2C%20stoel#</a:t>
            </a:r>
            <a:endParaRPr lang="nl-NL" dirty="0"/>
          </a:p>
          <a:p>
            <a:endParaRPr lang="nl-NL" dirty="0"/>
          </a:p>
          <a:p>
            <a:r>
              <a:rPr lang="nl-NL" dirty="0">
                <a:hlinkClick r:id="rId3"/>
              </a:rPr>
              <a:t>https://hetklokhuis.nl/tv-uitzending/1545/Hoe%20is%20het%20toch%20met?:%20Marcel%20Wanders#</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218920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E4618-D52A-4850-A9A7-D81F80FBB99B}"/>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8AFDB4FB-A1D9-4B44-B958-13BB7AD60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2" y="773"/>
            <a:ext cx="3944196" cy="4225992"/>
          </a:xfrm>
        </p:spPr>
      </p:pic>
      <p:pic>
        <p:nvPicPr>
          <p:cNvPr id="7" name="Afbeelding 6">
            <a:extLst>
              <a:ext uri="{FF2B5EF4-FFF2-40B4-BE49-F238E27FC236}">
                <a16:creationId xmlns:a16="http://schemas.microsoft.com/office/drawing/2014/main" id="{26B2FC94-5B37-40F1-9035-978677901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677" y="0"/>
            <a:ext cx="4480255" cy="3837478"/>
          </a:xfrm>
          <a:prstGeom prst="rect">
            <a:avLst/>
          </a:prstGeom>
        </p:spPr>
      </p:pic>
      <p:pic>
        <p:nvPicPr>
          <p:cNvPr id="9" name="Afbeelding 8">
            <a:extLst>
              <a:ext uri="{FF2B5EF4-FFF2-40B4-BE49-F238E27FC236}">
                <a16:creationId xmlns:a16="http://schemas.microsoft.com/office/drawing/2014/main" id="{D4CA31C9-DF79-48BA-AD3C-A5D6305E8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159" y="2278487"/>
            <a:ext cx="4156445" cy="2473405"/>
          </a:xfrm>
          <a:prstGeom prst="rect">
            <a:avLst/>
          </a:prstGeom>
        </p:spPr>
      </p:pic>
      <p:pic>
        <p:nvPicPr>
          <p:cNvPr id="11" name="Afbeelding 10">
            <a:extLst>
              <a:ext uri="{FF2B5EF4-FFF2-40B4-BE49-F238E27FC236}">
                <a16:creationId xmlns:a16="http://schemas.microsoft.com/office/drawing/2014/main" id="{F1D8FCB0-A820-4E9B-BE48-8CF6591E8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5228"/>
            <a:ext cx="3964159" cy="2642772"/>
          </a:xfrm>
          <a:prstGeom prst="rect">
            <a:avLst/>
          </a:prstGeom>
        </p:spPr>
      </p:pic>
      <p:pic>
        <p:nvPicPr>
          <p:cNvPr id="13" name="Afbeelding 12">
            <a:extLst>
              <a:ext uri="{FF2B5EF4-FFF2-40B4-BE49-F238E27FC236}">
                <a16:creationId xmlns:a16="http://schemas.microsoft.com/office/drawing/2014/main" id="{D9236DD2-DB1D-4B23-8DA8-E9D6E1033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188" y="-89499"/>
            <a:ext cx="4156445" cy="2461847"/>
          </a:xfrm>
          <a:prstGeom prst="rect">
            <a:avLst/>
          </a:prstGeom>
        </p:spPr>
      </p:pic>
      <p:pic>
        <p:nvPicPr>
          <p:cNvPr id="15" name="Afbeelding 14">
            <a:extLst>
              <a:ext uri="{FF2B5EF4-FFF2-40B4-BE49-F238E27FC236}">
                <a16:creationId xmlns:a16="http://schemas.microsoft.com/office/drawing/2014/main" id="{2E12958E-A0C6-4A87-A905-A3DAD86F7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7930" y="3837479"/>
            <a:ext cx="2006991" cy="3020521"/>
          </a:xfrm>
          <a:prstGeom prst="rect">
            <a:avLst/>
          </a:prstGeom>
        </p:spPr>
      </p:pic>
      <p:pic>
        <p:nvPicPr>
          <p:cNvPr id="4" name="Afbeelding 3">
            <a:extLst>
              <a:ext uri="{FF2B5EF4-FFF2-40B4-BE49-F238E27FC236}">
                <a16:creationId xmlns:a16="http://schemas.microsoft.com/office/drawing/2014/main" id="{4F86E811-4729-4383-BE07-18B4FAB37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4160" y="4544318"/>
            <a:ext cx="6303770" cy="2313682"/>
          </a:xfrm>
          <a:prstGeom prst="rect">
            <a:avLst/>
          </a:prstGeom>
        </p:spPr>
      </p:pic>
    </p:spTree>
    <p:extLst>
      <p:ext uri="{BB962C8B-B14F-4D97-AF65-F5344CB8AC3E}">
        <p14:creationId xmlns:p14="http://schemas.microsoft.com/office/powerpoint/2010/main" val="77119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168C6-5481-4A10-A327-C6025B3BEE44}"/>
              </a:ext>
            </a:extLst>
          </p:cNvPr>
          <p:cNvSpPr>
            <a:spLocks noGrp="1"/>
          </p:cNvSpPr>
          <p:nvPr>
            <p:ph type="title"/>
          </p:nvPr>
        </p:nvSpPr>
        <p:spPr/>
        <p:txBody>
          <a:bodyPr/>
          <a:lstStyle/>
          <a:p>
            <a:r>
              <a:rPr lang="nl-NL" dirty="0"/>
              <a:t>Situatie:</a:t>
            </a:r>
            <a:br>
              <a:rPr lang="nl-NL" dirty="0"/>
            </a:br>
            <a:br>
              <a:rPr lang="nl-NL" dirty="0"/>
            </a:br>
            <a:r>
              <a:rPr lang="nl-NL" dirty="0"/>
              <a:t>Op de Dutch designweek te Eindhoven zijn ze op zoek naar nieuwe talenten. Er wordt een prijs uitgereikt van 10.000 euro aan ontwerpers onder 18 </a:t>
            </a:r>
            <a:r>
              <a:rPr lang="nl-NL" dirty="0" err="1"/>
              <a:t>jaar.Om</a:t>
            </a:r>
            <a:r>
              <a:rPr lang="nl-NL" dirty="0"/>
              <a:t> bij de jury in de smaak te vallen is het de bedoeling dat jij met vernieuwende ideeën komt. </a:t>
            </a:r>
            <a:r>
              <a:rPr lang="nl-NL" dirty="0" err="1"/>
              <a:t>terialen</a:t>
            </a:r>
            <a:r>
              <a:rPr lang="nl-NL" dirty="0"/>
              <a:t>, andere vormgeving, iets  anders…… anders……</a:t>
            </a:r>
            <a:r>
              <a:rPr lang="nl-NL" dirty="0" err="1"/>
              <a:t>dagewoonJij</a:t>
            </a:r>
            <a:r>
              <a:rPr lang="nl-NL" dirty="0"/>
              <a:t> wil namelijk in oktober met de prijs en contract naar huis……</a:t>
            </a:r>
          </a:p>
        </p:txBody>
      </p:sp>
    </p:spTree>
    <p:extLst>
      <p:ext uri="{BB962C8B-B14F-4D97-AF65-F5344CB8AC3E}">
        <p14:creationId xmlns:p14="http://schemas.microsoft.com/office/powerpoint/2010/main" val="252255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E530F-598B-4FD2-BDF9-D1BC1C4880DC}"/>
              </a:ext>
            </a:extLst>
          </p:cNvPr>
          <p:cNvSpPr>
            <a:spLocks noGrp="1"/>
          </p:cNvSpPr>
          <p:nvPr>
            <p:ph type="title"/>
          </p:nvPr>
        </p:nvSpPr>
        <p:spPr/>
        <p:txBody>
          <a:bodyPr/>
          <a:lstStyle/>
          <a:p>
            <a:r>
              <a:rPr lang="nl-NL" dirty="0"/>
              <a:t>Je hebt de keuze uit een 2d of een 3d opdracht.</a:t>
            </a:r>
            <a:br>
              <a:rPr lang="nl-NL" dirty="0"/>
            </a:br>
            <a:br>
              <a:rPr lang="nl-NL" dirty="0"/>
            </a:br>
            <a:r>
              <a:rPr lang="nl-NL" dirty="0"/>
              <a:t>2D Maak een folder met afbeeldingen van 10 verschillende zitobjecten die allemaal een verschillend thema hebben.</a:t>
            </a:r>
            <a:br>
              <a:rPr lang="nl-NL" dirty="0"/>
            </a:br>
            <a:r>
              <a:rPr lang="nl-NL" dirty="0"/>
              <a:t>Je mag hierbij tekenen, schilderen, mediagebruik. Zorg ervoor dat je elk object van drie kanten tekent.</a:t>
            </a:r>
          </a:p>
        </p:txBody>
      </p:sp>
      <p:pic>
        <p:nvPicPr>
          <p:cNvPr id="5" name="Afbeelding 4">
            <a:extLst>
              <a:ext uri="{FF2B5EF4-FFF2-40B4-BE49-F238E27FC236}">
                <a16:creationId xmlns:a16="http://schemas.microsoft.com/office/drawing/2014/main" id="{AE0A319A-54BE-4EDF-8510-26AD65DFE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099" y="1039026"/>
            <a:ext cx="3657601" cy="2187724"/>
          </a:xfrm>
          <a:prstGeom prst="rect">
            <a:avLst/>
          </a:prstGeom>
        </p:spPr>
      </p:pic>
    </p:spTree>
    <p:extLst>
      <p:ext uri="{BB962C8B-B14F-4D97-AF65-F5344CB8AC3E}">
        <p14:creationId xmlns:p14="http://schemas.microsoft.com/office/powerpoint/2010/main" val="206679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8E6CD-4506-4863-9402-F6C06A44642F}"/>
              </a:ext>
            </a:extLst>
          </p:cNvPr>
          <p:cNvSpPr>
            <a:spLocks noGrp="1"/>
          </p:cNvSpPr>
          <p:nvPr>
            <p:ph type="title"/>
          </p:nvPr>
        </p:nvSpPr>
        <p:spPr/>
        <p:txBody>
          <a:bodyPr/>
          <a:lstStyle/>
          <a:p>
            <a:r>
              <a:rPr lang="nl-NL" dirty="0"/>
              <a:t>3d-opdracht</a:t>
            </a:r>
            <a:br>
              <a:rPr lang="nl-NL" dirty="0"/>
            </a:br>
            <a:r>
              <a:rPr lang="nl-NL" dirty="0"/>
              <a:t>Je maakt 3 verschillende ontwerpen van een zitobject. Hiervoor neem je een thema dat je op 3 manieren uitwerkt in de vorm van een zitobject.</a:t>
            </a:r>
            <a:br>
              <a:rPr lang="nl-NL" dirty="0"/>
            </a:br>
            <a:r>
              <a:rPr lang="nl-NL" dirty="0"/>
              <a:t>Je zitobject mag uit maximaal 30 </a:t>
            </a:r>
            <a:br>
              <a:rPr lang="nl-NL" dirty="0"/>
            </a:br>
            <a:r>
              <a:rPr lang="nl-NL" dirty="0"/>
              <a:t>% uit hout bestaan, dus probeer eens iets anders uit.</a:t>
            </a:r>
            <a:br>
              <a:rPr lang="nl-NL" dirty="0"/>
            </a:br>
            <a:r>
              <a:rPr lang="nl-NL" dirty="0"/>
              <a:t>Lijmpistoollijm is niet toegestaan.</a:t>
            </a:r>
            <a:br>
              <a:rPr lang="nl-NL" dirty="0"/>
            </a:br>
            <a:r>
              <a:rPr lang="nl-NL" dirty="0"/>
              <a:t>een foto van</a:t>
            </a:r>
          </a:p>
        </p:txBody>
      </p:sp>
      <p:sp>
        <p:nvSpPr>
          <p:cNvPr id="3" name="Tijdelijke aanduiding voor inhoud 2">
            <a:extLst>
              <a:ext uri="{FF2B5EF4-FFF2-40B4-BE49-F238E27FC236}">
                <a16:creationId xmlns:a16="http://schemas.microsoft.com/office/drawing/2014/main" id="{694CA6D6-FEE6-4BC9-954D-63D4F3E60E4C}"/>
              </a:ext>
            </a:extLst>
          </p:cNvPr>
          <p:cNvSpPr>
            <a:spLocks noGrp="1"/>
          </p:cNvSpPr>
          <p:nvPr>
            <p:ph idx="1"/>
          </p:nvPr>
        </p:nvSpPr>
        <p:spPr>
          <a:xfrm flipV="1">
            <a:off x="1103312" y="6248399"/>
            <a:ext cx="15184438" cy="1104901"/>
          </a:xfrm>
        </p:spPr>
        <p:txBody>
          <a:bodyPr/>
          <a:lstStyle/>
          <a:p>
            <a:pPr marL="0" indent="0">
              <a:buNone/>
            </a:pPr>
            <a:endParaRPr lang="nl-NL" dirty="0"/>
          </a:p>
        </p:txBody>
      </p:sp>
    </p:spTree>
    <p:extLst>
      <p:ext uri="{BB962C8B-B14F-4D97-AF65-F5344CB8AC3E}">
        <p14:creationId xmlns:p14="http://schemas.microsoft.com/office/powerpoint/2010/main" val="1115582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B511A-725B-447A-91EA-469A371612D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57CFBFE-ABDB-4E18-B16C-246F351F1AC6}"/>
              </a:ext>
            </a:extLst>
          </p:cNvPr>
          <p:cNvSpPr>
            <a:spLocks noGrp="1"/>
          </p:cNvSpPr>
          <p:nvPr>
            <p:ph idx="1"/>
          </p:nvPr>
        </p:nvSpPr>
        <p:spPr/>
        <p:txBody>
          <a:bodyPr>
            <a:normAutofit/>
          </a:bodyPr>
          <a:lstStyle/>
          <a:p>
            <a:r>
              <a:rPr lang="nl-NL" sz="3200" dirty="0"/>
              <a:t>Je fotografeert je serie zitobjecten van diverse kanten, print deze uit en voegt deze toe aan </a:t>
            </a:r>
            <a:r>
              <a:rPr lang="nl-NL" sz="3200"/>
              <a:t>je presentatie.</a:t>
            </a:r>
          </a:p>
        </p:txBody>
      </p:sp>
    </p:spTree>
    <p:extLst>
      <p:ext uri="{BB962C8B-B14F-4D97-AF65-F5344CB8AC3E}">
        <p14:creationId xmlns:p14="http://schemas.microsoft.com/office/powerpoint/2010/main" val="21568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8D454-7ABD-48ED-8A73-B40A3EA1A137}"/>
              </a:ext>
            </a:extLst>
          </p:cNvPr>
          <p:cNvSpPr>
            <a:spLocks noGrp="1"/>
          </p:cNvSpPr>
          <p:nvPr>
            <p:ph type="title"/>
          </p:nvPr>
        </p:nvSpPr>
        <p:spPr/>
        <p:txBody>
          <a:bodyPr/>
          <a:lstStyle/>
          <a:p>
            <a:r>
              <a:rPr lang="nl-NL" dirty="0"/>
              <a:t>Probeer gebruik te maken van nieuwe materialen en technieken die niet voor de hand liggen. </a:t>
            </a:r>
            <a:br>
              <a:rPr lang="nl-NL" dirty="0"/>
            </a:br>
            <a:r>
              <a:rPr lang="nl-NL" dirty="0"/>
              <a:t>Kom met een origineel idee, de jury heeft niks aan dezelfde objecten….</a:t>
            </a:r>
          </a:p>
        </p:txBody>
      </p:sp>
      <p:pic>
        <p:nvPicPr>
          <p:cNvPr id="5" name="Tijdelijke aanduiding voor inhoud 4">
            <a:extLst>
              <a:ext uri="{FF2B5EF4-FFF2-40B4-BE49-F238E27FC236}">
                <a16:creationId xmlns:a16="http://schemas.microsoft.com/office/drawing/2014/main" id="{7DD992FB-4F90-487C-A0E0-471FBBFDAF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2106" y="3618971"/>
            <a:ext cx="4706144" cy="3137429"/>
          </a:xfrm>
        </p:spPr>
      </p:pic>
    </p:spTree>
    <p:extLst>
      <p:ext uri="{BB962C8B-B14F-4D97-AF65-F5344CB8AC3E}">
        <p14:creationId xmlns:p14="http://schemas.microsoft.com/office/powerpoint/2010/main" val="1002831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241</TotalTime>
  <Words>122</Words>
  <Application>Microsoft Office PowerPoint</Application>
  <PresentationFormat>Breedbeeld</PresentationFormat>
  <Paragraphs>13</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Century Gothic</vt:lpstr>
      <vt:lpstr>Wingdings 3</vt:lpstr>
      <vt:lpstr>Ion</vt:lpstr>
      <vt:lpstr>     zitobject</vt:lpstr>
      <vt:lpstr>Komende periode gaan we werken aan het thema ”zitobject”. Neem een blad, maak een woordweb waar je nu aandenkt. Hiervoor heb je 5  minuten de tijd. Bespreek wat je hebt bedacht in groepjes.</vt:lpstr>
      <vt:lpstr>PowerPoint-presentatie</vt:lpstr>
      <vt:lpstr>PowerPoint-presentatie</vt:lpstr>
      <vt:lpstr>Situatie:  Op de Dutch designweek te Eindhoven zijn ze op zoek naar nieuwe talenten. Er wordt een prijs uitgereikt van 10.000 euro aan ontwerpers onder 18 jaar.Om bij de jury in de smaak te vallen is het de bedoeling dat jij met vernieuwende ideeën komt. terialen, andere vormgeving, iets  anders…… anders……dagewoonJij wil namelijk in oktober met de prijs en contract naar huis……</vt:lpstr>
      <vt:lpstr>Je hebt de keuze uit een 2d of een 3d opdracht.  2D Maak een folder met afbeeldingen van 10 verschillende zitobjecten die allemaal een verschillend thema hebben. Je mag hierbij tekenen, schilderen, mediagebruik. Zorg ervoor dat je elk object van drie kanten tekent.</vt:lpstr>
      <vt:lpstr>3d-opdracht Je maakt 3 verschillende ontwerpen van een zitobject. Hiervoor neem je een thema dat je op 3 manieren uitwerkt in de vorm van een zitobject. Je zitobject mag uit maximaal 30  % uit hout bestaan, dus probeer eens iets anders uit. Lijmpistoollijm is niet toegestaan. een foto van</vt:lpstr>
      <vt:lpstr>PowerPoint-presentatie</vt:lpstr>
      <vt:lpstr>Probeer gebruik te maken van nieuwe materialen en technieken die niet voor de hand liggen.  Kom met een origineel idee, de jury heeft niks aan dezelfde objecten….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zitobject</dc:title>
  <dc:creator>Marion de Brouwer-Arts</dc:creator>
  <cp:lastModifiedBy>Marion de Brouwer-Arts</cp:lastModifiedBy>
  <cp:revision>20</cp:revision>
  <dcterms:created xsi:type="dcterms:W3CDTF">2018-11-23T08:41:32Z</dcterms:created>
  <dcterms:modified xsi:type="dcterms:W3CDTF">2019-01-03T09:03:22Z</dcterms:modified>
</cp:coreProperties>
</file>