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66" r:id="rId3"/>
    <p:sldId id="268" r:id="rId4"/>
    <p:sldId id="270" r:id="rId5"/>
    <p:sldId id="262" r:id="rId6"/>
    <p:sldId id="264" r:id="rId7"/>
    <p:sldId id="271" r:id="rId8"/>
    <p:sldId id="272" r:id="rId9"/>
    <p:sldId id="273" r:id="rId10"/>
    <p:sldId id="269" r:id="rId11"/>
    <p:sldId id="267" r:id="rId12"/>
    <p:sldId id="257" r:id="rId13"/>
    <p:sldId id="274" r:id="rId14"/>
    <p:sldId id="275" r:id="rId15"/>
    <p:sldId id="276" r:id="rId16"/>
    <p:sldId id="277" r:id="rId17"/>
    <p:sldId id="279" r:id="rId18"/>
    <p:sldId id="280" r:id="rId19"/>
    <p:sldId id="278" r:id="rId20"/>
    <p:sldId id="281" r:id="rId21"/>
    <p:sldId id="282" r:id="rId22"/>
    <p:sldId id="283" r:id="rId23"/>
    <p:sldId id="285" r:id="rId24"/>
    <p:sldId id="286" r:id="rId25"/>
    <p:sldId id="287" r:id="rId26"/>
    <p:sldId id="288" r:id="rId27"/>
    <p:sldId id="284" r:id="rId28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616CB0-F1A8-4A5F-A722-7772B541D165}" v="2" dt="2020-11-13T13:04:36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7"/>
    <p:restoredTop sz="94704"/>
  </p:normalViewPr>
  <p:slideViewPr>
    <p:cSldViewPr snapToGrid="0" snapToObjects="1">
      <p:cViewPr varScale="1">
        <p:scale>
          <a:sx n="77" d="100"/>
          <a:sy n="77" d="100"/>
        </p:scale>
        <p:origin x="918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e Sevenich" userId="1629591e-9ec4-4c3e-b5f7-905eb83342a4" providerId="ADAL" clId="{AE616CB0-F1A8-4A5F-A722-7772B541D165}"/>
    <pc:docChg chg="modSld sldOrd">
      <pc:chgData name="Ede Sevenich" userId="1629591e-9ec4-4c3e-b5f7-905eb83342a4" providerId="ADAL" clId="{AE616CB0-F1A8-4A5F-A722-7772B541D165}" dt="2020-11-27T09:44:12.058" v="7" actId="1076"/>
      <pc:docMkLst>
        <pc:docMk/>
      </pc:docMkLst>
      <pc:sldChg chg="ord">
        <pc:chgData name="Ede Sevenich" userId="1629591e-9ec4-4c3e-b5f7-905eb83342a4" providerId="ADAL" clId="{AE616CB0-F1A8-4A5F-A722-7772B541D165}" dt="2020-11-16T09:18:47.882" v="6"/>
        <pc:sldMkLst>
          <pc:docMk/>
          <pc:sldMk cId="1573031898" sldId="273"/>
        </pc:sldMkLst>
      </pc:sldChg>
      <pc:sldChg chg="modSp mod">
        <pc:chgData name="Ede Sevenich" userId="1629591e-9ec4-4c3e-b5f7-905eb83342a4" providerId="ADAL" clId="{AE616CB0-F1A8-4A5F-A722-7772B541D165}" dt="2020-11-27T09:44:12.058" v="7" actId="1076"/>
        <pc:sldMkLst>
          <pc:docMk/>
          <pc:sldMk cId="3246520657" sldId="278"/>
        </pc:sldMkLst>
        <pc:picChg chg="mod">
          <ac:chgData name="Ede Sevenich" userId="1629591e-9ec4-4c3e-b5f7-905eb83342a4" providerId="ADAL" clId="{AE616CB0-F1A8-4A5F-A722-7772B541D165}" dt="2020-11-27T09:44:12.058" v="7" actId="1076"/>
          <ac:picMkLst>
            <pc:docMk/>
            <pc:sldMk cId="3246520657" sldId="278"/>
            <ac:picMk id="8" creationId="{6A72224B-9C2A-CA4B-81C3-6E23F4E00BEF}"/>
          </ac:picMkLst>
        </pc:picChg>
      </pc:sldChg>
      <pc:sldChg chg="modSp mod">
        <pc:chgData name="Ede Sevenich" userId="1629591e-9ec4-4c3e-b5f7-905eb83342a4" providerId="ADAL" clId="{AE616CB0-F1A8-4A5F-A722-7772B541D165}" dt="2020-11-09T09:42:53.216" v="0" actId="1076"/>
        <pc:sldMkLst>
          <pc:docMk/>
          <pc:sldMk cId="1814257098" sldId="283"/>
        </pc:sldMkLst>
        <pc:spChg chg="mod">
          <ac:chgData name="Ede Sevenich" userId="1629591e-9ec4-4c3e-b5f7-905eb83342a4" providerId="ADAL" clId="{AE616CB0-F1A8-4A5F-A722-7772B541D165}" dt="2020-11-09T09:42:53.216" v="0" actId="1076"/>
          <ac:spMkLst>
            <pc:docMk/>
            <pc:sldMk cId="1814257098" sldId="283"/>
            <ac:spMk id="7" creationId="{15B7CE3E-9CFD-1E44-9974-9EFF1A6B53C4}"/>
          </ac:spMkLst>
        </pc:spChg>
      </pc:sldChg>
      <pc:sldChg chg="addSp modSp mod">
        <pc:chgData name="Ede Sevenich" userId="1629591e-9ec4-4c3e-b5f7-905eb83342a4" providerId="ADAL" clId="{AE616CB0-F1A8-4A5F-A722-7772B541D165}" dt="2020-11-13T13:04:36.583" v="4" actId="20577"/>
        <pc:sldMkLst>
          <pc:docMk/>
          <pc:sldMk cId="2613494909" sldId="284"/>
        </pc:sldMkLst>
        <pc:spChg chg="add mod">
          <ac:chgData name="Ede Sevenich" userId="1629591e-9ec4-4c3e-b5f7-905eb83342a4" providerId="ADAL" clId="{AE616CB0-F1A8-4A5F-A722-7772B541D165}" dt="2020-11-13T13:04:36.583" v="4" actId="20577"/>
          <ac:spMkLst>
            <pc:docMk/>
            <pc:sldMk cId="2613494909" sldId="284"/>
            <ac:spMk id="3" creationId="{381670B9-76A7-4D06-B2D7-ED8D8C059BE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378BE-99AB-F74A-ADB9-FB572070E1FC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5F1E7-03D2-5D4A-9C1C-B8C264AF80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05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5F1E7-03D2-5D4A-9C1C-B8C264AF80F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394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5F1E7-03D2-5D4A-9C1C-B8C264AF80F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405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5F1E7-03D2-5D4A-9C1C-B8C264AF80F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23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5F1E7-03D2-5D4A-9C1C-B8C264AF80F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82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5F1E7-03D2-5D4A-9C1C-B8C264AF80F0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41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98E1A-CB94-2E4A-918A-98E7607C0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8D209B-32DF-B741-9BD5-449FE3FF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521035-7D22-4843-B249-FF87C70C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67C744-D1B0-984D-A530-458D2953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AF72F1-9616-D849-97E2-2696D356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05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ED0BA-B116-8046-846B-C11452D2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7C7EAD5-AB63-474D-B652-38C9CD605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D9C75C-B8AF-EB47-8AC4-76C2BB56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C5B5B8-E5EA-1A41-B350-96FB1FA0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9AA841-BFEB-694D-8695-F4396B25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7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5964911-1FA7-CB42-920F-764C289A8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EE05CE3-FCBB-1F48-B646-03FE18184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C52928-2342-6144-A7BA-2A836303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0BCF09-0EBA-174D-A05D-8C728FC7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33F47-58AC-4945-9614-B8F2B2E22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1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D6532-F997-464C-B3B9-7FF01EEB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198662-7E14-284B-9500-060879BE8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0E8DA7-CAC5-F74B-9D87-64E88D8A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334DC8-2AE4-CB43-AF00-9C627171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570C34-704D-B743-A7EC-F337C02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7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700E00-8E63-9540-9575-410E5121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5473AB-94B7-7941-B359-065792BF8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31EB63-99D7-0E45-BFA6-2CE174E4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BE90D5-78D0-1C48-A157-37712D3B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6455E0-E0B5-9C41-B0AE-14364E368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967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CCFB3-1C27-6647-87BC-1C65D16CC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C407AD-BF99-ED49-BE23-CB435611E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5964DDD-C035-3240-8DB6-0E76D3C6F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1E1D75B-1B07-7943-8948-E92BAC28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7FBB6BA-2BF3-CE48-B0D9-5B7DFBA7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1C9722-5E53-D646-88FB-97C0985D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92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90B84-A3C4-754D-8FDF-432CEEA7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91AA5A-E223-6D48-8FEB-36B0EF885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F55F99-FAB7-0642-BC9E-6A62E7DAA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0711D0-C30C-9E43-953E-CA7E03000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4995FB-B25F-4643-8532-5E5AC7E11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5A48900-407E-6C4B-8F02-7FFA070D4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6290119-80EE-5A49-AD79-0C11C6FC2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D086057-F7CA-8A48-806D-69E19F00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14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1FF4F-2682-D945-8918-3F3ABF36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26CFB11-0167-0849-A342-0528C6E1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EFB45E-00BC-A349-9BC1-3547C49F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ABECB6-83A0-0745-AA95-1C92DE23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80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F7D43B3-A1E3-884A-8E54-A0003BC0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460A329-4788-6E43-A5FE-6B9A34E6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0A55B3-AFD8-DD47-BBAC-842CEE2F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73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40A60-744D-B04D-B068-D4A98B6A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205125-B2BD-F24E-AC69-B1D63B42B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63952F0-39D0-2343-BA5D-947387F7A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A16DF7-CB86-D54D-B73A-E3FFB1E37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814E21-B096-0C44-979D-583CC9D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587D8F7-2E40-2B4F-935A-7097610A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456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7454E5-A06D-1742-85D5-D9624380F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49A16BE-A345-5A4F-834F-B5EFF15B0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28D2916-4899-2142-9812-5DC827DD5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2E29BF7-1F5B-BF4E-B1A9-E6111CF4B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C43BABF-53FE-0245-BE29-D2D34299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857245-4905-0643-99EF-83DF174A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36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93B62F8-6CA4-184B-B749-31D1790A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4D3E34-DA44-AF4B-BFD2-094793CC3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D7E1B0-A41C-A043-B9F7-F4A1E0A0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F1876-714B-F046-8B06-ABDA04F938C7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571200-7AF1-5E41-9BEC-8BBC2F73B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62FDA0-129B-B14F-9C6A-CCC9C2C82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14237-C219-B94D-AADA-7AE608A11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436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CpOPaItXf8?feature=oembed" TargetMode="Externa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ay.kahoot.it/v2/?quizId=00482bef-457d-4b4f-9ba6-1d8bc6d3f2e0" TargetMode="Externa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jp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nbw5cWZ82s&amp;feature=emb_logo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details/beeldaspecten-v1/3dceedd3-fa90-4d8c-981f-68608d9c4a52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XqIyI-u2FA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CHRIJF--EN-TEKENPOTLOOD-MARS---5H-LUMO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1" y="1995604"/>
            <a:ext cx="2483573" cy="2654664"/>
          </a:xfrm>
          <a:prstGeom prst="rect">
            <a:avLst/>
          </a:prstGeom>
        </p:spPr>
      </p:pic>
      <p:pic>
        <p:nvPicPr>
          <p:cNvPr id="6" name="Afbeelding 5" descr="img_7827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93" y="281503"/>
            <a:ext cx="2970827" cy="3728095"/>
          </a:xfrm>
          <a:prstGeom prst="rect">
            <a:avLst/>
          </a:prstGeom>
        </p:spPr>
      </p:pic>
      <p:pic>
        <p:nvPicPr>
          <p:cNvPr id="5" name="Afbeelding 4" descr="VMBOlj01_basisdoc_Pagina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5719856" y="494079"/>
            <a:ext cx="3055295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 descr="pelikan-ws-30-1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78" y="3930228"/>
            <a:ext cx="1008112" cy="1008112"/>
          </a:xfrm>
          <a:prstGeom prst="rect">
            <a:avLst/>
          </a:prstGeom>
        </p:spPr>
      </p:pic>
      <p:pic>
        <p:nvPicPr>
          <p:cNvPr id="9" name="Afbeelding 8" descr="puntenslijp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09" y="3787224"/>
            <a:ext cx="592998" cy="444748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703057" y="795275"/>
            <a:ext cx="269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l Nile" pitchFamily="2" charset="-78"/>
                <a:cs typeface="Al Nile" pitchFamily="2" charset="-78"/>
              </a:rPr>
              <a:t>ART en DESIGN </a:t>
            </a:r>
          </a:p>
          <a:p>
            <a:r>
              <a:rPr lang="nl-NL" b="1" dirty="0">
                <a:latin typeface="Al Nile" pitchFamily="2" charset="-78"/>
                <a:cs typeface="Al Nile" pitchFamily="2" charset="-78"/>
              </a:rPr>
              <a:t>Leerjaar 1</a:t>
            </a:r>
          </a:p>
          <a:p>
            <a:r>
              <a:rPr lang="nl-NL" dirty="0">
                <a:latin typeface="Al Nile" pitchFamily="2" charset="-78"/>
                <a:cs typeface="Al Nile" pitchFamily="2" charset="-78"/>
              </a:rPr>
              <a:t>Periode 1</a:t>
            </a:r>
          </a:p>
          <a:p>
            <a:endParaRPr lang="nl-NL" dirty="0">
              <a:latin typeface="Al Nile" pitchFamily="2" charset="-78"/>
              <a:cs typeface="Al Nile" pitchFamily="2" charset="-78"/>
            </a:endParaRPr>
          </a:p>
          <a:p>
            <a:r>
              <a:rPr lang="nl-NL" dirty="0">
                <a:latin typeface="Al Nile" pitchFamily="2" charset="-78"/>
                <a:cs typeface="Al Nile" pitchFamily="2" charset="-78"/>
              </a:rPr>
              <a:t>Basistechnieken en beeldaspecten</a:t>
            </a:r>
          </a:p>
        </p:txBody>
      </p:sp>
    </p:spTree>
    <p:extLst>
      <p:ext uri="{BB962C8B-B14F-4D97-AF65-F5344CB8AC3E}">
        <p14:creationId xmlns:p14="http://schemas.microsoft.com/office/powerpoint/2010/main" val="27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innen, tafel, zitten, houten&#10;&#10;Automatisch gegenereerde beschrijving">
            <a:extLst>
              <a:ext uri="{FF2B5EF4-FFF2-40B4-BE49-F238E27FC236}">
                <a16:creationId xmlns:a16="http://schemas.microsoft.com/office/drawing/2014/main" id="{4CB7193F-FC4D-004F-919B-0499A9A53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465" y="2408168"/>
            <a:ext cx="1583113" cy="118733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857250"/>
            <a:ext cx="0" cy="3429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AFB6E5-F405-F14C-A618-F06E85E3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57"/>
          <a:stretch/>
        </p:blipFill>
        <p:spPr>
          <a:xfrm>
            <a:off x="4983755" y="482600"/>
            <a:ext cx="3384250" cy="417829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ADDDE1C-155C-D549-985C-DFBBF1021996}"/>
              </a:ext>
            </a:extLst>
          </p:cNvPr>
          <p:cNvSpPr txBox="1"/>
          <p:nvPr/>
        </p:nvSpPr>
        <p:spPr>
          <a:xfrm>
            <a:off x="822799" y="3639919"/>
            <a:ext cx="376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l Nile" pitchFamily="2" charset="-78"/>
                <a:cs typeface="Al Nile" pitchFamily="2" charset="-78"/>
              </a:rPr>
              <a:t>Waar moeten we op letten bij het gebruiken van een kroontjespen? </a:t>
            </a:r>
          </a:p>
        </p:txBody>
      </p:sp>
      <p:sp>
        <p:nvSpPr>
          <p:cNvPr id="4" name="Ovale toelichting 3">
            <a:extLst>
              <a:ext uri="{FF2B5EF4-FFF2-40B4-BE49-F238E27FC236}">
                <a16:creationId xmlns:a16="http://schemas.microsoft.com/office/drawing/2014/main" id="{B8CFE473-AFD4-A845-AC7B-E1572817BE7A}"/>
              </a:ext>
            </a:extLst>
          </p:cNvPr>
          <p:cNvSpPr/>
          <p:nvPr/>
        </p:nvSpPr>
        <p:spPr>
          <a:xfrm rot="20653284" flipH="1">
            <a:off x="2932979" y="638355"/>
            <a:ext cx="2432764" cy="14147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Derde portfolio-opdracht, oefenen lijnen met kroontjespen.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52381F-038F-9540-8366-82C656B35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" y="677228"/>
            <a:ext cx="186184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05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10692A4-A726-BD45-8A24-BF98E59EF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4" y="239753"/>
            <a:ext cx="2976062" cy="42067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4200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Afbeelding met buiten, water, gras, boot&#10;&#10;Automatisch gegenereerde beschrijving">
            <a:extLst>
              <a:ext uri="{FF2B5EF4-FFF2-40B4-BE49-F238E27FC236}">
                <a16:creationId xmlns:a16="http://schemas.microsoft.com/office/drawing/2014/main" id="{CCACEC24-6EB3-454B-BA93-C4A1310D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604" y="185537"/>
            <a:ext cx="2653008" cy="19897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96940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Afbeelding met tekst, boek, tekening&#10;&#10;Automatisch gegenereerde beschrijving">
            <a:extLst>
              <a:ext uri="{FF2B5EF4-FFF2-40B4-BE49-F238E27FC236}">
                <a16:creationId xmlns:a16="http://schemas.microsoft.com/office/drawing/2014/main" id="{8B795E46-64A3-C848-AA5D-062428FFA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604" y="2284637"/>
            <a:ext cx="2637840" cy="2673326"/>
          </a:xfrm>
          <a:prstGeom prst="rect">
            <a:avLst/>
          </a:prstGeom>
        </p:spPr>
      </p:pic>
      <p:sp>
        <p:nvSpPr>
          <p:cNvPr id="2" name="Ovale toelichting 1">
            <a:extLst>
              <a:ext uri="{FF2B5EF4-FFF2-40B4-BE49-F238E27FC236}">
                <a16:creationId xmlns:a16="http://schemas.microsoft.com/office/drawing/2014/main" id="{06C69C30-1FE2-B74A-B9D4-FD43546BC78C}"/>
              </a:ext>
            </a:extLst>
          </p:cNvPr>
          <p:cNvSpPr/>
          <p:nvPr/>
        </p:nvSpPr>
        <p:spPr>
          <a:xfrm rot="21064499" flipH="1">
            <a:off x="1319807" y="3116540"/>
            <a:ext cx="1818745" cy="8518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Vierde portfolio-opdracht, het oefenen met arceertechnieken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C6D3C3D-F550-5C49-818D-0E73331C71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406"/>
          <a:stretch/>
        </p:blipFill>
        <p:spPr>
          <a:xfrm>
            <a:off x="6163322" y="123879"/>
            <a:ext cx="2706358" cy="47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09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VMBOlj01_basisdoc_Pagina_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9" y="391183"/>
            <a:ext cx="3054123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 descr="ed1445ce96f5074c87088ea759c470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23" y="-238113"/>
            <a:ext cx="2551212" cy="2551212"/>
          </a:xfrm>
          <a:prstGeom prst="rect">
            <a:avLst/>
          </a:prstGeom>
        </p:spPr>
      </p:pic>
      <p:pic>
        <p:nvPicPr>
          <p:cNvPr id="12" name="Afbeelding 11" descr="3c3ca50a60eae0f6faea0cf19fef5cb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23" y="2352786"/>
            <a:ext cx="2554574" cy="3357140"/>
          </a:xfrm>
          <a:prstGeom prst="rect">
            <a:avLst/>
          </a:prstGeom>
        </p:spPr>
      </p:pic>
      <p:pic>
        <p:nvPicPr>
          <p:cNvPr id="13" name="Afbeelding 12" descr="textuu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1"/>
          <a:stretch/>
        </p:blipFill>
        <p:spPr>
          <a:xfrm>
            <a:off x="6715212" y="0"/>
            <a:ext cx="2428788" cy="5460993"/>
          </a:xfrm>
          <a:prstGeom prst="rect">
            <a:avLst/>
          </a:prstGeom>
        </p:spPr>
      </p:pic>
      <p:sp>
        <p:nvSpPr>
          <p:cNvPr id="3" name="Ovale toelichting 2">
            <a:extLst>
              <a:ext uri="{FF2B5EF4-FFF2-40B4-BE49-F238E27FC236}">
                <a16:creationId xmlns:a16="http://schemas.microsoft.com/office/drawing/2014/main" id="{F9A84814-AA50-1B47-BD83-FBEDC298C1BE}"/>
              </a:ext>
            </a:extLst>
          </p:cNvPr>
          <p:cNvSpPr/>
          <p:nvPr/>
        </p:nvSpPr>
        <p:spPr>
          <a:xfrm rot="20813251">
            <a:off x="2841435" y="1801432"/>
            <a:ext cx="1639229" cy="9290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Vijfde portfolio-opdracht, tekenen van texturen</a:t>
            </a:r>
          </a:p>
        </p:txBody>
      </p:sp>
    </p:spTree>
    <p:extLst>
      <p:ext uri="{BB962C8B-B14F-4D97-AF65-F5344CB8AC3E}">
        <p14:creationId xmlns:p14="http://schemas.microsoft.com/office/powerpoint/2010/main" val="3280893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6B8E847-A121-FB41-8114-02DA894346A5}"/>
              </a:ext>
            </a:extLst>
          </p:cNvPr>
          <p:cNvSpPr txBox="1"/>
          <p:nvPr/>
        </p:nvSpPr>
        <p:spPr>
          <a:xfrm>
            <a:off x="2284026" y="1532747"/>
            <a:ext cx="4578895" cy="152329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 err="1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Tekening</a:t>
            </a:r>
            <a:r>
              <a:rPr lang="en-US" sz="3600" kern="1200" dirty="0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 3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(Acryl)</a:t>
            </a:r>
            <a:r>
              <a:rPr lang="en-US" sz="3600" kern="1200" dirty="0" err="1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verf</a:t>
            </a:r>
            <a:endParaRPr lang="en-US" sz="3600" kern="1200" dirty="0">
              <a:solidFill>
                <a:srgbClr val="FFFFFF"/>
              </a:solidFill>
              <a:latin typeface="Al Nile" pitchFamily="2" charset="-78"/>
              <a:ea typeface="+mj-ea"/>
              <a:cs typeface="Al Nile" pitchFamily="2" charset="-78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 err="1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Beeldaspect</a:t>
            </a:r>
            <a:r>
              <a:rPr lang="en-US" sz="2400" kern="1200" dirty="0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; </a:t>
            </a:r>
            <a:r>
              <a:rPr lang="en-US" sz="2400" kern="1200" dirty="0" err="1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kleur</a:t>
            </a:r>
            <a:r>
              <a:rPr lang="en-US" sz="2400" kern="1200" dirty="0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en</a:t>
            </a:r>
            <a:r>
              <a:rPr lang="en-US" sz="2400" kern="1200" dirty="0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Al Nile" pitchFamily="2" charset="-78"/>
                <a:ea typeface="+mj-ea"/>
                <a:cs typeface="Al Nile" pitchFamily="2" charset="-78"/>
              </a:rPr>
              <a:t>vorm</a:t>
            </a:r>
            <a:endParaRPr lang="en-US" sz="2400" kern="1200" dirty="0">
              <a:solidFill>
                <a:srgbClr val="FFFFFF"/>
              </a:solidFill>
              <a:latin typeface="Al Nile" pitchFamily="2" charset="-78"/>
              <a:ea typeface="+mj-ea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01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1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5779" y="0"/>
            <a:ext cx="7112442" cy="5143500"/>
          </a:xfrm>
          <a:prstGeom prst="rect">
            <a:avLst/>
          </a:prstGeom>
          <a:solidFill>
            <a:srgbClr val="8F5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3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7" name="Freeform: Shape 25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363" y="0"/>
            <a:ext cx="5878287" cy="51435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nlinemedia 3" descr="RSF Beeldaspect VORM (2e klas basis)">
            <a:hlinkClick r:id="" action="ppaction://media"/>
            <a:extLst>
              <a:ext uri="{FF2B5EF4-FFF2-40B4-BE49-F238E27FC236}">
                <a16:creationId xmlns:a16="http://schemas.microsoft.com/office/drawing/2014/main" id="{777582F3-FC4B-E043-B662-64B1A7DE16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09396" y="874797"/>
            <a:ext cx="4525208" cy="339390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5CAEC84-3F8D-0C42-AAB9-1C67F470340C}"/>
              </a:ext>
            </a:extLst>
          </p:cNvPr>
          <p:cNvSpPr txBox="1"/>
          <p:nvPr/>
        </p:nvSpPr>
        <p:spPr>
          <a:xfrm>
            <a:off x="174171" y="1417587"/>
            <a:ext cx="1434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l Nile" pitchFamily="2" charset="-78"/>
                <a:cs typeface="Al Nile" pitchFamily="2" charset="-78"/>
              </a:rPr>
              <a:t>Organisch </a:t>
            </a:r>
          </a:p>
          <a:p>
            <a:r>
              <a:rPr lang="nl-NL" dirty="0">
                <a:latin typeface="Al Nile" pitchFamily="2" charset="-78"/>
                <a:cs typeface="Al Nile" pitchFamily="2" charset="-78"/>
              </a:rPr>
              <a:t>Geometrisch</a:t>
            </a:r>
          </a:p>
          <a:p>
            <a:endParaRPr lang="nl-NL" dirty="0">
              <a:latin typeface="Al Nile" pitchFamily="2" charset="-78"/>
              <a:cs typeface="Al Nile" pitchFamily="2" charset="-78"/>
            </a:endParaRPr>
          </a:p>
          <a:p>
            <a:endParaRPr lang="nl-NL" dirty="0">
              <a:latin typeface="Al Nile" pitchFamily="2" charset="-78"/>
              <a:cs typeface="Al Nile" pitchFamily="2" charset="-78"/>
            </a:endParaRPr>
          </a:p>
          <a:p>
            <a:r>
              <a:rPr lang="nl-NL" dirty="0">
                <a:latin typeface="Al Nile" pitchFamily="2" charset="-78"/>
                <a:cs typeface="Al Nile" pitchFamily="2" charset="-78"/>
              </a:rPr>
              <a:t>Statisch</a:t>
            </a:r>
          </a:p>
          <a:p>
            <a:r>
              <a:rPr lang="nl-NL" dirty="0">
                <a:latin typeface="Al Nile" pitchFamily="2" charset="-78"/>
                <a:cs typeface="Al Nile" pitchFamily="2" charset="-78"/>
              </a:rPr>
              <a:t>Dynamisch</a:t>
            </a:r>
          </a:p>
          <a:p>
            <a:endParaRPr lang="nl-NL" dirty="0">
              <a:latin typeface="Al Nile" pitchFamily="2" charset="-78"/>
              <a:cs typeface="Al Nile" pitchFamily="2" charset="-78"/>
            </a:endParaRPr>
          </a:p>
          <a:p>
            <a:endParaRPr lang="nl-NL" dirty="0">
              <a:latin typeface="Al Nile" pitchFamily="2" charset="-78"/>
              <a:cs typeface="Al Nile" pitchFamily="2" charset="-78"/>
            </a:endParaRPr>
          </a:p>
          <a:p>
            <a:r>
              <a:rPr lang="nl-NL" dirty="0">
                <a:latin typeface="Al Nile" pitchFamily="2" charset="-78"/>
                <a:cs typeface="Al Nile" pitchFamily="2" charset="-78"/>
              </a:rPr>
              <a:t>Restvorm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5B8FF23-43C3-1E43-915E-0D8A3C213CAC}"/>
              </a:ext>
            </a:extLst>
          </p:cNvPr>
          <p:cNvSpPr txBox="1"/>
          <p:nvPr/>
        </p:nvSpPr>
        <p:spPr>
          <a:xfrm>
            <a:off x="5152572" y="4521435"/>
            <a:ext cx="381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l Nile" pitchFamily="2" charset="-78"/>
                <a:cs typeface="Al Nile" pitchFamily="2" charset="-78"/>
              </a:rPr>
              <a:t>Welke vormen gebruik jij in je werk?</a:t>
            </a:r>
          </a:p>
        </p:txBody>
      </p:sp>
    </p:spTree>
    <p:extLst>
      <p:ext uri="{BB962C8B-B14F-4D97-AF65-F5344CB8AC3E}">
        <p14:creationId xmlns:p14="http://schemas.microsoft.com/office/powerpoint/2010/main" val="85706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voedsel, tafel, fruit, bord&#10;&#10;Automatisch gegenereerde beschrijving">
            <a:extLst>
              <a:ext uri="{FF2B5EF4-FFF2-40B4-BE49-F238E27FC236}">
                <a16:creationId xmlns:a16="http://schemas.microsoft.com/office/drawing/2014/main" id="{F0CA3C9A-03C6-B444-B73C-2B30C7B90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9075" r="22119" b="-1"/>
          <a:stretch/>
        </p:blipFill>
        <p:spPr>
          <a:xfrm>
            <a:off x="2118600" y="10"/>
            <a:ext cx="3796488" cy="2722618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Afbeelding 5" descr="Afbeelding met binnen, kamer, tafel, klein&#10;&#10;Automatisch gegenereerde beschrijving">
            <a:extLst>
              <a:ext uri="{FF2B5EF4-FFF2-40B4-BE49-F238E27FC236}">
                <a16:creationId xmlns:a16="http://schemas.microsoft.com/office/drawing/2014/main" id="{2877590B-16A6-2942-98C1-2C237D8D2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070" r="-2" b="-2"/>
          <a:stretch/>
        </p:blipFill>
        <p:spPr>
          <a:xfrm>
            <a:off x="5172988" y="532293"/>
            <a:ext cx="3971009" cy="4608789"/>
          </a:xfrm>
          <a:custGeom>
            <a:avLst/>
            <a:gdLst/>
            <a:ahLst/>
            <a:cxnLst/>
            <a:rect l="l" t="t" r="r" b="b"/>
            <a:pathLst>
              <a:path w="5294678" h="6145051">
                <a:moveTo>
                  <a:pt x="3479124" y="0"/>
                </a:moveTo>
                <a:cubicBezTo>
                  <a:pt x="4079583" y="0"/>
                  <a:pt x="4644513" y="152115"/>
                  <a:pt x="5137482" y="419912"/>
                </a:cubicBezTo>
                <a:lnTo>
                  <a:pt x="5294678" y="515411"/>
                </a:lnTo>
                <a:lnTo>
                  <a:pt x="5294678" y="6145051"/>
                </a:lnTo>
                <a:lnTo>
                  <a:pt x="1245466" y="6145051"/>
                </a:lnTo>
                <a:lnTo>
                  <a:pt x="1019012" y="5939236"/>
                </a:lnTo>
                <a:cubicBezTo>
                  <a:pt x="389414" y="5309639"/>
                  <a:pt x="0" y="4439858"/>
                  <a:pt x="0" y="3479124"/>
                </a:cubicBezTo>
                <a:cubicBezTo>
                  <a:pt x="0" y="1557657"/>
                  <a:pt x="1557657" y="0"/>
                  <a:pt x="3479124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104383-AD7E-45AE-BEBC-A74A7E336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C102C5-9620-9143-A254-77A2A32E7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295" y="3393467"/>
            <a:ext cx="4459652" cy="6291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1400" u="sng" kern="1200" dirty="0">
                <a:solidFill>
                  <a:srgbClr val="000000"/>
                </a:solidFill>
                <a:latin typeface="+mn-lt"/>
                <a:ea typeface="+mn-ea"/>
                <a:cs typeface="+mn-cs"/>
                <a:hlinkClick r:id="rId5"/>
              </a:rPr>
              <a:t>https://play.kahoot.it/v2/?quizId=00482bef-457d-4b4f-9ba6-1d8bc6d3f2e0</a:t>
            </a:r>
            <a:endParaRPr lang="en-US" sz="1400" u="sng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E228E-71C9-7645-A812-0E35B4C11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635" y="2651740"/>
            <a:ext cx="2403622" cy="1119624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lang="en-US" sz="72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</a:t>
            </a:r>
            <a:r>
              <a:rPr lang="en-US" sz="7200" b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</a:t>
            </a:r>
            <a:r>
              <a:rPr lang="en-US" sz="7200" b="1" kern="12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7200" b="1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u</a:t>
            </a:r>
            <a:r>
              <a:rPr lang="en-US" sz="7200" b="1" kern="1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</a:t>
            </a:r>
            <a:endParaRPr lang="en-US" sz="7200" b="1" kern="12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A0DA5B5-598F-B144-88BD-B71503F38601}"/>
              </a:ext>
            </a:extLst>
          </p:cNvPr>
          <p:cNvSpPr txBox="1"/>
          <p:nvPr/>
        </p:nvSpPr>
        <p:spPr>
          <a:xfrm>
            <a:off x="0" y="1890761"/>
            <a:ext cx="320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dirty="0">
                <a:latin typeface="Al Nile" pitchFamily="2" charset="-78"/>
                <a:cs typeface="Al Nile" pitchFamily="2" charset="-78"/>
              </a:rPr>
              <a:t>Waarom liggen er knalgroene decoraties bij een slager in de etalage?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C8263EC-DE2B-B344-A272-1E0E5B9AF8B1}"/>
              </a:ext>
            </a:extLst>
          </p:cNvPr>
          <p:cNvSpPr txBox="1"/>
          <p:nvPr/>
        </p:nvSpPr>
        <p:spPr>
          <a:xfrm>
            <a:off x="2402632" y="3976525"/>
            <a:ext cx="349794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NL" dirty="0">
              <a:latin typeface="Al Nile" pitchFamily="2" charset="-78"/>
              <a:cs typeface="Al Nile" pitchFamily="2" charset="-78"/>
            </a:endParaRPr>
          </a:p>
          <a:p>
            <a:pPr>
              <a:spcAft>
                <a:spcPts val="600"/>
              </a:spcAft>
            </a:pPr>
            <a:r>
              <a:rPr lang="nl-NL" dirty="0">
                <a:latin typeface="Al Nile" pitchFamily="2" charset="-78"/>
                <a:cs typeface="Al Nile" pitchFamily="2" charset="-78"/>
              </a:rPr>
              <a:t>Hoe kun je een oranje bank extra laten opvallen?</a:t>
            </a:r>
          </a:p>
        </p:txBody>
      </p:sp>
    </p:spTree>
    <p:extLst>
      <p:ext uri="{BB962C8B-B14F-4D97-AF65-F5344CB8AC3E}">
        <p14:creationId xmlns:p14="http://schemas.microsoft.com/office/powerpoint/2010/main" val="293284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2F9E94A-56C5-784B-B170-46FC543674F0}"/>
              </a:ext>
            </a:extLst>
          </p:cNvPr>
          <p:cNvSpPr txBox="1"/>
          <p:nvPr/>
        </p:nvSpPr>
        <p:spPr>
          <a:xfrm>
            <a:off x="257040" y="656833"/>
            <a:ext cx="4130056" cy="3826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Johannes </a:t>
            </a:r>
            <a:r>
              <a:rPr lang="en-US" sz="1400" dirty="0" err="1"/>
              <a:t>Itten</a:t>
            </a:r>
            <a:r>
              <a:rPr lang="en-US" sz="14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     (1888 – 1967)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Kleur</a:t>
            </a:r>
            <a:r>
              <a:rPr lang="en-US" sz="1400" dirty="0"/>
              <a:t> </a:t>
            </a:r>
            <a:r>
              <a:rPr lang="en-US" sz="1400" dirty="0" err="1"/>
              <a:t>ontstaat</a:t>
            </a:r>
            <a:r>
              <a:rPr lang="en-US" sz="1400" dirty="0"/>
              <a:t> door bundle wit </a:t>
            </a:r>
            <a:r>
              <a:rPr lang="en-US" sz="1400" dirty="0" err="1"/>
              <a:t>licht</a:t>
            </a:r>
            <a:endParaRPr lang="en-US" sz="1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      (</a:t>
            </a:r>
            <a:r>
              <a:rPr lang="en-US" sz="1400" dirty="0" err="1"/>
              <a:t>kaast</a:t>
            </a:r>
            <a:r>
              <a:rPr lang="en-US" sz="1400" dirty="0"/>
              <a:t> maar 1 </a:t>
            </a:r>
            <a:r>
              <a:rPr lang="en-US" sz="1400" dirty="0" err="1"/>
              <a:t>kleur</a:t>
            </a:r>
            <a:r>
              <a:rPr lang="en-US" sz="1400" dirty="0"/>
              <a:t> </a:t>
            </a:r>
            <a:r>
              <a:rPr lang="en-US" sz="1400" dirty="0" err="1"/>
              <a:t>terug</a:t>
            </a:r>
            <a:r>
              <a:rPr lang="en-US" sz="1400" dirty="0"/>
              <a:t>, rest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       </a:t>
            </a:r>
            <a:r>
              <a:rPr lang="en-US" sz="1400" dirty="0" err="1"/>
              <a:t>absorbeerd</a:t>
            </a:r>
            <a:r>
              <a:rPr lang="en-US" sz="1400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Primaire</a:t>
            </a:r>
            <a:r>
              <a:rPr lang="en-US" sz="1400" dirty="0"/>
              <a:t> </a:t>
            </a:r>
            <a:r>
              <a:rPr lang="en-US" sz="1400" dirty="0" err="1"/>
              <a:t>kleuren</a:t>
            </a: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Secundaire</a:t>
            </a:r>
            <a:r>
              <a:rPr lang="en-US" sz="1400" dirty="0"/>
              <a:t> </a:t>
            </a:r>
            <a:r>
              <a:rPr lang="en-US" sz="1400" dirty="0" err="1"/>
              <a:t>kleuren</a:t>
            </a:r>
            <a:r>
              <a:rPr lang="en-US" sz="1400" dirty="0"/>
              <a:t>-&gt;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     (</a:t>
            </a:r>
            <a:r>
              <a:rPr lang="en-US" sz="1400" dirty="0" err="1"/>
              <a:t>mengen</a:t>
            </a:r>
            <a:r>
              <a:rPr lang="en-US" sz="1400" dirty="0"/>
              <a:t> van 2 </a:t>
            </a:r>
            <a:r>
              <a:rPr lang="en-US" sz="1400" dirty="0" err="1"/>
              <a:t>primaire</a:t>
            </a:r>
            <a:r>
              <a:rPr lang="en-US" sz="1400" dirty="0"/>
              <a:t> </a:t>
            </a:r>
            <a:r>
              <a:rPr lang="en-US" sz="1400" dirty="0" err="1"/>
              <a:t>kleuren</a:t>
            </a:r>
            <a:r>
              <a:rPr lang="en-US" sz="14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Tertiaire</a:t>
            </a:r>
            <a:r>
              <a:rPr lang="en-US" sz="1400" dirty="0"/>
              <a:t> </a:t>
            </a:r>
            <a:r>
              <a:rPr lang="en-US" sz="1400" dirty="0" err="1"/>
              <a:t>kleuren</a:t>
            </a:r>
            <a:r>
              <a:rPr lang="en-US" sz="1400" dirty="0"/>
              <a:t> -&gt;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     (</a:t>
            </a:r>
            <a:r>
              <a:rPr lang="en-US" sz="1400" dirty="0" err="1"/>
              <a:t>mengen</a:t>
            </a:r>
            <a:r>
              <a:rPr lang="en-US" sz="1400" dirty="0"/>
              <a:t> van </a:t>
            </a:r>
            <a:r>
              <a:rPr lang="en-US" sz="1400" dirty="0" err="1"/>
              <a:t>primaire</a:t>
            </a:r>
            <a:r>
              <a:rPr lang="en-US" sz="1400" dirty="0"/>
              <a:t> met </a:t>
            </a:r>
            <a:r>
              <a:rPr lang="en-US" sz="1400" dirty="0" err="1"/>
              <a:t>secundaire</a:t>
            </a:r>
            <a:r>
              <a:rPr lang="en-US" sz="1400" dirty="0"/>
              <a:t> </a:t>
            </a:r>
            <a:r>
              <a:rPr lang="en-US" sz="1400" dirty="0" err="1"/>
              <a:t>kleuren</a:t>
            </a:r>
            <a:r>
              <a:rPr lang="en-US" sz="14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426" y="1023549"/>
            <a:ext cx="710616" cy="6913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Afbeelding met persoon, person, binnen, foto&#10;&#10;Automatisch gegenereerde beschrijving">
            <a:extLst>
              <a:ext uri="{FF2B5EF4-FFF2-40B4-BE49-F238E27FC236}">
                <a16:creationId xmlns:a16="http://schemas.microsoft.com/office/drawing/2014/main" id="{07F698AA-FA90-DA49-B9D4-9AB0879F9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69" r="1" b="11018"/>
          <a:stretch/>
        </p:blipFill>
        <p:spPr>
          <a:xfrm>
            <a:off x="5925944" y="2045796"/>
            <a:ext cx="3218056" cy="309770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4525604" y="-504855"/>
            <a:ext cx="3015895" cy="301589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 descr="Klaslokaal">
            <a:extLst>
              <a:ext uri="{FF2B5EF4-FFF2-40B4-BE49-F238E27FC236}">
                <a16:creationId xmlns:a16="http://schemas.microsoft.com/office/drawing/2014/main" id="{360BFAD8-DDF6-914B-A48A-E52179729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191" y="150378"/>
            <a:ext cx="465307" cy="465307"/>
          </a:xfrm>
          <a:prstGeom prst="rect">
            <a:avLst/>
          </a:prstGeom>
        </p:spPr>
      </p:pic>
      <p:pic>
        <p:nvPicPr>
          <p:cNvPr id="20" name="Graphic 19" descr="Palette">
            <a:extLst>
              <a:ext uri="{FF2B5EF4-FFF2-40B4-BE49-F238E27FC236}">
                <a16:creationId xmlns:a16="http://schemas.microsoft.com/office/drawing/2014/main" id="{72121531-8F93-0A47-8AA2-579B41863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191" y="3569254"/>
            <a:ext cx="465306" cy="465306"/>
          </a:xfrm>
          <a:prstGeom prst="rect">
            <a:avLst/>
          </a:prstGeom>
        </p:spPr>
      </p:pic>
      <p:pic>
        <p:nvPicPr>
          <p:cNvPr id="23" name="Graphic 22" descr="Kwast">
            <a:extLst>
              <a:ext uri="{FF2B5EF4-FFF2-40B4-BE49-F238E27FC236}">
                <a16:creationId xmlns:a16="http://schemas.microsoft.com/office/drawing/2014/main" id="{F2C13A5D-7890-1949-B463-7B2E890E8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050" y="2776029"/>
            <a:ext cx="350794" cy="350794"/>
          </a:xfrm>
          <a:prstGeom prst="rect">
            <a:avLst/>
          </a:prstGeom>
        </p:spPr>
      </p:pic>
      <p:pic>
        <p:nvPicPr>
          <p:cNvPr id="27" name="Graphic 26" descr="Verfpenseel">
            <a:extLst>
              <a:ext uri="{FF2B5EF4-FFF2-40B4-BE49-F238E27FC236}">
                <a16:creationId xmlns:a16="http://schemas.microsoft.com/office/drawing/2014/main" id="{5B1A520E-531A-E74A-82BE-8FB2294A7C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8557" y="2148043"/>
            <a:ext cx="395307" cy="39530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9278D5C-CFF3-7543-82FE-DDA8BC81B3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6214" y="150378"/>
            <a:ext cx="2715079" cy="2715079"/>
          </a:xfrm>
          <a:prstGeom prst="rect">
            <a:avLst/>
          </a:prstGeom>
        </p:spPr>
      </p:pic>
      <p:pic>
        <p:nvPicPr>
          <p:cNvPr id="36" name="Graphic 35" descr="Lichten aan">
            <a:extLst>
              <a:ext uri="{FF2B5EF4-FFF2-40B4-BE49-F238E27FC236}">
                <a16:creationId xmlns:a16="http://schemas.microsoft.com/office/drawing/2014/main" id="{362E17E5-9F71-5749-B2B1-ABD9D43CF2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5598" y="1050802"/>
            <a:ext cx="436667" cy="436667"/>
          </a:xfrm>
          <a:prstGeom prst="rect">
            <a:avLst/>
          </a:prstGeom>
        </p:spPr>
      </p:pic>
      <p:sp>
        <p:nvSpPr>
          <p:cNvPr id="37" name="Ovale toelichting 36">
            <a:extLst>
              <a:ext uri="{FF2B5EF4-FFF2-40B4-BE49-F238E27FC236}">
                <a16:creationId xmlns:a16="http://schemas.microsoft.com/office/drawing/2014/main" id="{EBCCB001-FEE2-6F4C-ACEF-7BF4515EF7FA}"/>
              </a:ext>
            </a:extLst>
          </p:cNvPr>
          <p:cNvSpPr/>
          <p:nvPr/>
        </p:nvSpPr>
        <p:spPr>
          <a:xfrm rot="1118400">
            <a:off x="6380712" y="372013"/>
            <a:ext cx="2553869" cy="1377276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Zesde portfolio-opdracht, schilder de primaire en secundaire kleuren</a:t>
            </a:r>
          </a:p>
        </p:txBody>
      </p:sp>
    </p:spTree>
    <p:extLst>
      <p:ext uri="{BB962C8B-B14F-4D97-AF65-F5344CB8AC3E}">
        <p14:creationId xmlns:p14="http://schemas.microsoft.com/office/powerpoint/2010/main" val="1775528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921DFF-3001-46B5-95D2-66CA060F4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94"/>
            <a:ext cx="4211156" cy="510217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93698-222B-47A7-8E9B-667FAC990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F1A18C-6AE4-FE47-9BE9-44E669B6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1540230"/>
            <a:ext cx="2751871" cy="20700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In </a:t>
            </a:r>
            <a:r>
              <a:rPr lang="en-US" sz="2600" dirty="0" err="1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totaal</a:t>
            </a:r>
            <a:r>
              <a:rPr lang="en-US" sz="26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 7 </a:t>
            </a:r>
            <a:r>
              <a:rPr lang="en-US" sz="2600" dirty="0" err="1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kleurcontrasten</a:t>
            </a:r>
            <a:r>
              <a:rPr lang="en-US" sz="26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 </a:t>
            </a:r>
            <a:br>
              <a:rPr lang="en-US" sz="26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</a:br>
            <a:r>
              <a:rPr lang="en-US" sz="2600" dirty="0" err="1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Wij</a:t>
            </a:r>
            <a:r>
              <a:rPr lang="en-US" sz="26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leren</a:t>
            </a:r>
            <a:r>
              <a:rPr lang="en-US" sz="26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 de 3 </a:t>
            </a:r>
            <a:r>
              <a:rPr lang="en-US" sz="2600" dirty="0" err="1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belangrijkste</a:t>
            </a:r>
            <a:br>
              <a:rPr lang="en-US" sz="26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</a:br>
            <a:endParaRPr lang="nl-NL" sz="26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EDA996-5744-4A88-B0DD-EC49C6D87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4185" y="603504"/>
            <a:ext cx="3733482" cy="1484635"/>
          </a:xfrm>
          <a:prstGeom prst="rect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CDA8ED3-FDF4-1343-95BA-5DC7347AC7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442524"/>
            <a:ext cx="1484635" cy="148463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C79917A-A6B7-3F41-8616-95EF846FBD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8874" y="3332904"/>
            <a:ext cx="2455068" cy="1841302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FE55B5-EE46-A840-86D7-241E3E19D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873350"/>
            <a:ext cx="3733184" cy="22181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15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Manier 1 : zet een lichte en een donkere kleur naast elkaar </a:t>
            </a:r>
          </a:p>
          <a:p>
            <a:pPr marL="0" indent="0">
              <a:buNone/>
            </a:pPr>
            <a:r>
              <a:rPr lang="nl-NL" sz="15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Manier 2: zet een lichte en een donkere toon van dezelfde kleur naast elkaar. </a:t>
            </a:r>
          </a:p>
          <a:p>
            <a:endParaRPr lang="nl-NL" sz="1500" dirty="0">
              <a:solidFill>
                <a:srgbClr val="00000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CD1614E-010F-0A43-BE63-35815FD75860}"/>
              </a:ext>
            </a:extLst>
          </p:cNvPr>
          <p:cNvSpPr txBox="1"/>
          <p:nvPr/>
        </p:nvSpPr>
        <p:spPr>
          <a:xfrm>
            <a:off x="4821458" y="1064344"/>
            <a:ext cx="3725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highlight>
                  <a:srgbClr val="000000"/>
                </a:highlight>
                <a:latin typeface="Al Nile" pitchFamily="2" charset="-78"/>
                <a:cs typeface="Al Nile" pitchFamily="2" charset="-78"/>
              </a:rPr>
              <a:t>Licht-</a:t>
            </a:r>
            <a:r>
              <a:rPr lang="nl-NL" sz="2400" b="1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donker contrast</a:t>
            </a:r>
          </a:p>
        </p:txBody>
      </p:sp>
    </p:spTree>
    <p:extLst>
      <p:ext uri="{BB962C8B-B14F-4D97-AF65-F5344CB8AC3E}">
        <p14:creationId xmlns:p14="http://schemas.microsoft.com/office/powerpoint/2010/main" val="2012275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1080" y="524673"/>
            <a:ext cx="2664849" cy="3867150"/>
            <a:chOff x="7807230" y="2012810"/>
            <a:chExt cx="3251252" cy="34598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1ACE87-F73B-0348-B358-5551BBC80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26" y="763066"/>
            <a:ext cx="2407158" cy="33903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39575" y="524673"/>
            <a:ext cx="2664849" cy="3867150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966E4-3B72-624E-9806-449D743A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499" y="851408"/>
            <a:ext cx="2407158" cy="321368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78069" y="524673"/>
            <a:ext cx="2664849" cy="3867150"/>
            <a:chOff x="7807230" y="2012810"/>
            <a:chExt cx="3251252" cy="34598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Afbeelding 8" descr="Afbeelding met teken, klok, paraplu&#10;&#10;Automatisch gegenereerde beschrijving">
            <a:extLst>
              <a:ext uri="{FF2B5EF4-FFF2-40B4-BE49-F238E27FC236}">
                <a16:creationId xmlns:a16="http://schemas.microsoft.com/office/drawing/2014/main" id="{1BC4FCD3-4543-8646-B220-805F0DAF7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915" y="1201246"/>
            <a:ext cx="2407158" cy="251400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FB43695-04DB-DF4D-A66D-741689DC10C8}"/>
              </a:ext>
            </a:extLst>
          </p:cNvPr>
          <p:cNvSpPr txBox="1"/>
          <p:nvPr/>
        </p:nvSpPr>
        <p:spPr>
          <a:xfrm>
            <a:off x="2937084" y="4535600"/>
            <a:ext cx="655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  <a:latin typeface="Al Nile" pitchFamily="2" charset="-78"/>
                <a:cs typeface="Al Nile" pitchFamily="2" charset="-78"/>
              </a:rPr>
              <a:t>Warm/</a:t>
            </a:r>
            <a:r>
              <a:rPr lang="nl-NL" sz="2400" b="1" dirty="0">
                <a:solidFill>
                  <a:schemeClr val="accent1"/>
                </a:solidFill>
                <a:latin typeface="Al Nile" pitchFamily="2" charset="-78"/>
                <a:cs typeface="Al Nile" pitchFamily="2" charset="-78"/>
              </a:rPr>
              <a:t>koud</a:t>
            </a:r>
            <a:r>
              <a:rPr lang="nl-NL" sz="2400" b="1" dirty="0">
                <a:latin typeface="Al Nile" pitchFamily="2" charset="-78"/>
                <a:cs typeface="Al Nile" pitchFamily="2" charset="-78"/>
              </a:rPr>
              <a:t> contrast</a:t>
            </a:r>
          </a:p>
        </p:txBody>
      </p:sp>
      <p:sp>
        <p:nvSpPr>
          <p:cNvPr id="11" name="Ovale toelichting 10">
            <a:extLst>
              <a:ext uri="{FF2B5EF4-FFF2-40B4-BE49-F238E27FC236}">
                <a16:creationId xmlns:a16="http://schemas.microsoft.com/office/drawing/2014/main" id="{760B3EE0-FB7B-0F40-B74B-2A2DDD9E5CE0}"/>
              </a:ext>
            </a:extLst>
          </p:cNvPr>
          <p:cNvSpPr/>
          <p:nvPr/>
        </p:nvSpPr>
        <p:spPr>
          <a:xfrm rot="20438932" flipH="1">
            <a:off x="113789" y="3839580"/>
            <a:ext cx="1965861" cy="1021989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Zevende</a:t>
            </a:r>
            <a:r>
              <a:rPr lang="nl-NL" dirty="0"/>
              <a:t> </a:t>
            </a:r>
            <a:r>
              <a:rPr lang="nl-NL" sz="1200" dirty="0">
                <a:solidFill>
                  <a:schemeClr val="tx1"/>
                </a:solidFill>
              </a:rPr>
              <a:t>portfolio-opdracht, warm-koud contrast</a:t>
            </a:r>
          </a:p>
        </p:txBody>
      </p:sp>
    </p:spTree>
    <p:extLst>
      <p:ext uri="{BB962C8B-B14F-4D97-AF65-F5344CB8AC3E}">
        <p14:creationId xmlns:p14="http://schemas.microsoft.com/office/powerpoint/2010/main" val="4191502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62605" y="-1"/>
            <a:ext cx="4081395" cy="4241204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0C9449-5EE6-C94E-BDA1-D2783D93CC97}"/>
              </a:ext>
            </a:extLst>
          </p:cNvPr>
          <p:cNvSpPr txBox="1"/>
          <p:nvPr/>
        </p:nvSpPr>
        <p:spPr>
          <a:xfrm>
            <a:off x="6199588" y="377372"/>
            <a:ext cx="2931886" cy="3468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b="1" dirty="0">
              <a:latin typeface="Al Nile" pitchFamily="2" charset="-78"/>
              <a:cs typeface="Al Nile" pitchFamily="2" charset="-7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b="1" dirty="0">
              <a:latin typeface="Al Nile" pitchFamily="2" charset="-78"/>
              <a:cs typeface="Al Nile" pitchFamily="2" charset="-7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latin typeface="Al Nile" pitchFamily="2" charset="-78"/>
                <a:cs typeface="Al Nile" pitchFamily="2" charset="-78"/>
              </a:rPr>
              <a:t>* </a:t>
            </a:r>
            <a:r>
              <a:rPr lang="en-US" sz="1400" b="1" dirty="0" err="1">
                <a:latin typeface="Al Nile" pitchFamily="2" charset="-78"/>
                <a:cs typeface="Al Nile" pitchFamily="2" charset="-78"/>
              </a:rPr>
              <a:t>Complementaire</a:t>
            </a:r>
            <a:r>
              <a:rPr lang="en-US" sz="1400" b="1" dirty="0"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1" dirty="0" err="1">
                <a:latin typeface="Al Nile" pitchFamily="2" charset="-78"/>
                <a:cs typeface="Al Nile" pitchFamily="2" charset="-78"/>
              </a:rPr>
              <a:t>kleurcontrast</a:t>
            </a:r>
            <a:endParaRPr lang="en-US" sz="1400" b="1" dirty="0">
              <a:latin typeface="Al Nile" pitchFamily="2" charset="-78"/>
              <a:cs typeface="Al Nile" pitchFamily="2" charset="-7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-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Welke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primaire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kleur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staat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  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tegenover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 de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secundaire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kleur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-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Samen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in de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juiste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verhouding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 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 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vormen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ze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zwart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- Ze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versterken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elkaar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,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spannend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beeld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72224B-9C2A-CA4B-81C3-6E23F4E0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43" y="338565"/>
            <a:ext cx="3098196" cy="4380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 descr="Afbeelding met persoon, kleding, vrouw, zitten&#10;&#10;Automatisch gegenereerde beschrijving">
            <a:extLst>
              <a:ext uri="{FF2B5EF4-FFF2-40B4-BE49-F238E27FC236}">
                <a16:creationId xmlns:a16="http://schemas.microsoft.com/office/drawing/2014/main" id="{2B02EA1D-193A-C94D-9926-5FE95CD4F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9" t="-1672" r="9857" b="3972"/>
          <a:stretch/>
        </p:blipFill>
        <p:spPr>
          <a:xfrm>
            <a:off x="3168992" y="298800"/>
            <a:ext cx="3043122" cy="2241600"/>
          </a:xfrm>
          <a:prstGeom prst="rect">
            <a:avLst/>
          </a:prstGeom>
        </p:spPr>
      </p:pic>
      <p:pic>
        <p:nvPicPr>
          <p:cNvPr id="19" name="Afbeelding 18" descr="Afbeelding met plein&#10;&#10;Automatisch gegenereerde beschrijving">
            <a:extLst>
              <a:ext uri="{FF2B5EF4-FFF2-40B4-BE49-F238E27FC236}">
                <a16:creationId xmlns:a16="http://schemas.microsoft.com/office/drawing/2014/main" id="{E0A1329E-7D75-7A46-96A1-453241C3B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685555" y="2205297"/>
            <a:ext cx="2002128" cy="3048286"/>
          </a:xfrm>
          <a:prstGeom prst="rect">
            <a:avLst/>
          </a:prstGeom>
        </p:spPr>
      </p:pic>
      <p:sp>
        <p:nvSpPr>
          <p:cNvPr id="15" name="Ovale toelichting 14">
            <a:extLst>
              <a:ext uri="{FF2B5EF4-FFF2-40B4-BE49-F238E27FC236}">
                <a16:creationId xmlns:a16="http://schemas.microsoft.com/office/drawing/2014/main" id="{79AC07F4-653C-A34F-9436-47475A86237B}"/>
              </a:ext>
            </a:extLst>
          </p:cNvPr>
          <p:cNvSpPr/>
          <p:nvPr/>
        </p:nvSpPr>
        <p:spPr>
          <a:xfrm rot="21156115">
            <a:off x="1359910" y="3657568"/>
            <a:ext cx="1999551" cy="1176758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Achtste portfolio-opdracht, complementaire kleurcontrast</a:t>
            </a:r>
          </a:p>
        </p:txBody>
      </p:sp>
    </p:spTree>
    <p:extLst>
      <p:ext uri="{BB962C8B-B14F-4D97-AF65-F5344CB8AC3E}">
        <p14:creationId xmlns:p14="http://schemas.microsoft.com/office/powerpoint/2010/main" val="3246520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299A3D9-8B94-FC4E-89F8-4533DE735DF6}"/>
              </a:ext>
            </a:extLst>
          </p:cNvPr>
          <p:cNvSpPr txBox="1"/>
          <p:nvPr/>
        </p:nvSpPr>
        <p:spPr>
          <a:xfrm>
            <a:off x="1211595" y="117033"/>
            <a:ext cx="4841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Al Nile" pitchFamily="2" charset="-78"/>
                <a:cs typeface="Al Nile" pitchFamily="2" charset="-78"/>
              </a:rPr>
              <a:t>De 7 beeldaspecten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1761D5-D7FD-9C4C-907A-29D4FFBCD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09" y="1519649"/>
            <a:ext cx="1828800" cy="1371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3BA629F-00B3-5C48-B8BE-7C0106A29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78" y="3336549"/>
            <a:ext cx="2008972" cy="153278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A8B8F47-1941-094F-843E-4ADCAA3E2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866" y="1207983"/>
            <a:ext cx="1911350" cy="14986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59848FE-6E55-D94B-A552-EE4D0832A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110" y="3004427"/>
            <a:ext cx="1826237" cy="15418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ED3A2C3-C3AA-C44D-B8A4-ACCD38380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433" y="3153931"/>
            <a:ext cx="1660890" cy="16608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575A457-F239-EE49-B9F3-E820D0A25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249" y="1475592"/>
            <a:ext cx="1660890" cy="130900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3F1E0AE-DA72-284E-8D31-FB347D8F6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5175" y="117033"/>
            <a:ext cx="1966885" cy="121039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126EECB-A5B4-AC4A-8E7C-B7DFE437085F}"/>
              </a:ext>
            </a:extLst>
          </p:cNvPr>
          <p:cNvSpPr txBox="1"/>
          <p:nvPr/>
        </p:nvSpPr>
        <p:spPr>
          <a:xfrm>
            <a:off x="2777774" y="2767310"/>
            <a:ext cx="162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Lijn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F6CAF0E-070D-ED40-872C-440FAD16BFBA}"/>
              </a:ext>
            </a:extLst>
          </p:cNvPr>
          <p:cNvSpPr txBox="1"/>
          <p:nvPr/>
        </p:nvSpPr>
        <p:spPr>
          <a:xfrm>
            <a:off x="6790130" y="2767310"/>
            <a:ext cx="132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Compositie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6A916A5-C506-754C-9902-DAADCB8AD3DF}"/>
              </a:ext>
            </a:extLst>
          </p:cNvPr>
          <p:cNvSpPr txBox="1"/>
          <p:nvPr/>
        </p:nvSpPr>
        <p:spPr>
          <a:xfrm>
            <a:off x="5868578" y="4814821"/>
            <a:ext cx="120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Kleur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6570211-53FE-EE41-B422-E4E4167AD03A}"/>
              </a:ext>
            </a:extLst>
          </p:cNvPr>
          <p:cNvSpPr txBox="1"/>
          <p:nvPr/>
        </p:nvSpPr>
        <p:spPr>
          <a:xfrm>
            <a:off x="651678" y="481482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Ruimte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6B9A204-FE83-AF4F-A05F-C3D681F42E92}"/>
              </a:ext>
            </a:extLst>
          </p:cNvPr>
          <p:cNvSpPr txBox="1"/>
          <p:nvPr/>
        </p:nvSpPr>
        <p:spPr>
          <a:xfrm>
            <a:off x="207109" y="2967217"/>
            <a:ext cx="20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Licht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386B91C-3F21-D548-AD9E-9A57E7680E41}"/>
              </a:ext>
            </a:extLst>
          </p:cNvPr>
          <p:cNvSpPr txBox="1"/>
          <p:nvPr/>
        </p:nvSpPr>
        <p:spPr>
          <a:xfrm>
            <a:off x="5089677" y="1320346"/>
            <a:ext cx="146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Textuur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FA59CB9-2C1A-5D40-B9EB-65FCD6214C6B}"/>
              </a:ext>
            </a:extLst>
          </p:cNvPr>
          <p:cNvSpPr txBox="1"/>
          <p:nvPr/>
        </p:nvSpPr>
        <p:spPr>
          <a:xfrm>
            <a:off x="3420110" y="4546250"/>
            <a:ext cx="150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Vorm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78669AB-134D-9A43-BDB0-49423803D57C}"/>
              </a:ext>
            </a:extLst>
          </p:cNvPr>
          <p:cNvSpPr txBox="1"/>
          <p:nvPr/>
        </p:nvSpPr>
        <p:spPr>
          <a:xfrm>
            <a:off x="469645" y="535016"/>
            <a:ext cx="4616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l Nile" pitchFamily="2" charset="-78"/>
                <a:cs typeface="Al Nile" pitchFamily="2" charset="-78"/>
              </a:rPr>
              <a:t>Het zijn namelijk de verschillende onderdelen (aspecten) waarop je een beeld kan beoordelen.</a:t>
            </a:r>
          </a:p>
        </p:txBody>
      </p:sp>
    </p:spTree>
    <p:extLst>
      <p:ext uri="{BB962C8B-B14F-4D97-AF65-F5344CB8AC3E}">
        <p14:creationId xmlns:p14="http://schemas.microsoft.com/office/powerpoint/2010/main" val="3470216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6610" y="373761"/>
            <a:ext cx="7426997" cy="4395978"/>
            <a:chOff x="1155481" y="498348"/>
            <a:chExt cx="9902663" cy="5861304"/>
          </a:xfrm>
        </p:grpSpPr>
        <p:sp>
          <p:nvSpPr>
            <p:cNvPr id="31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8595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30AF-10E4-4148-A82F-FE524E6C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2221659"/>
            <a:ext cx="6858000" cy="103589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3200" kern="1200" dirty="0" err="1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Tekening</a:t>
            </a:r>
            <a:r>
              <a:rPr lang="en-US" sz="3200" kern="1200" dirty="0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 4</a:t>
            </a:r>
            <a:br>
              <a:rPr lang="en-US" sz="3200" kern="1200" dirty="0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</a:br>
            <a:r>
              <a:rPr lang="en-US" sz="3200" kern="1200" dirty="0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Eigen </a:t>
            </a:r>
            <a:r>
              <a:rPr lang="en-US" sz="3200" kern="1200" dirty="0" err="1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materiaal</a:t>
            </a:r>
            <a:r>
              <a:rPr lang="en-US" sz="3200" kern="1200" dirty="0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en-US" sz="3200" kern="1200" dirty="0" err="1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keuze</a:t>
            </a:r>
            <a:br>
              <a:rPr lang="en-US" sz="2800" kern="1200" dirty="0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</a:br>
            <a:r>
              <a:rPr lang="en-US" sz="2800" kern="1200" dirty="0" err="1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Beeldaspect</a:t>
            </a:r>
            <a:r>
              <a:rPr lang="en-US" sz="2800" kern="1200" dirty="0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; </a:t>
            </a:r>
            <a:r>
              <a:rPr lang="en-US" sz="2800" kern="1200" dirty="0" err="1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ruimte</a:t>
            </a:r>
            <a:r>
              <a:rPr lang="en-US" sz="2800" kern="1200" dirty="0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en-US" sz="2800" kern="1200" dirty="0" err="1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en</a:t>
            </a:r>
            <a:r>
              <a:rPr lang="en-US" sz="2800" kern="1200" dirty="0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en-US" sz="2800" kern="1200" dirty="0" err="1">
                <a:solidFill>
                  <a:schemeClr val="bg2"/>
                </a:solidFill>
                <a:latin typeface="Al Nile" pitchFamily="2" charset="-78"/>
                <a:cs typeface="Al Nile" pitchFamily="2" charset="-78"/>
              </a:rPr>
              <a:t>compositie</a:t>
            </a:r>
            <a:br>
              <a:rPr lang="en-US" sz="17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endParaRPr lang="en-US" sz="170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6249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572996E-8A94-4DE9-A10B-3A6E91AC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tekening&#10;&#10;Automatisch gegenereerde beschrijving">
            <a:extLst>
              <a:ext uri="{FF2B5EF4-FFF2-40B4-BE49-F238E27FC236}">
                <a16:creationId xmlns:a16="http://schemas.microsoft.com/office/drawing/2014/main" id="{1D2C8A11-C5D7-3242-9A44-64FC81E27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75" y="663083"/>
            <a:ext cx="2384445" cy="1788333"/>
          </a:xfrm>
          <a:prstGeom prst="rect">
            <a:avLst/>
          </a:prstGeom>
        </p:spPr>
      </p:pic>
      <p:pic>
        <p:nvPicPr>
          <p:cNvPr id="9" name="Afbeelding 8" descr="Afbeelding met tafel, oranje, vliegtuig, teken&#10;&#10;Automatisch gegenereerde beschrijving">
            <a:extLst>
              <a:ext uri="{FF2B5EF4-FFF2-40B4-BE49-F238E27FC236}">
                <a16:creationId xmlns:a16="http://schemas.microsoft.com/office/drawing/2014/main" id="{EE224087-8D86-E140-B150-EA429C46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75" y="2823226"/>
            <a:ext cx="2384446" cy="15260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E3DC93B-2441-2F48-BC02-188315E9E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171" y="1232865"/>
            <a:ext cx="2384448" cy="2679155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EFED1C63-CFE1-4B06-9656-945E282BF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242189" y="803126"/>
            <a:ext cx="515816" cy="428322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8D30BC2A-C2BA-4BEC-B57C-28A46CA73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241711" y="602389"/>
            <a:ext cx="307029" cy="414106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5C7D3781-46A6-40D3-A19F-830C2F9D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635029" y="603075"/>
            <a:ext cx="2910178" cy="3938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3ADF55-8ECA-BE48-81FE-333D67277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328" y="1002324"/>
            <a:ext cx="2448687" cy="329734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rgbClr val="FFFFFF"/>
                </a:solidFill>
              </a:rPr>
              <a:t>Ruimte</a:t>
            </a:r>
          </a:p>
          <a:p>
            <a:pPr marL="0" indent="0">
              <a:buNone/>
            </a:pPr>
            <a:endParaRPr lang="nl-NL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l-NL" sz="1800" dirty="0">
                <a:solidFill>
                  <a:srgbClr val="FFFFFF"/>
                </a:solidFill>
              </a:rPr>
              <a:t>In een beeld is vaak een ruimtesuggestie toegevoegd. Hierdoor zie je een ruimte i.p.v. een doek. Dit doe je door rekening te houden met </a:t>
            </a:r>
            <a:r>
              <a:rPr lang="nl-NL" sz="1800" dirty="0" err="1">
                <a:solidFill>
                  <a:srgbClr val="FFFFFF"/>
                </a:solidFill>
              </a:rPr>
              <a:t>o.a</a:t>
            </a:r>
            <a:r>
              <a:rPr lang="nl-NL" sz="1800" dirty="0">
                <a:solidFill>
                  <a:srgbClr val="FFFFFF"/>
                </a:solidFill>
              </a:rPr>
              <a:t> overlapping, afsnijding en natuurlijk ook de horizon.</a:t>
            </a: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49219674-3525-4807-9533-D6BBB3FE2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53443" y="1147615"/>
            <a:ext cx="390556" cy="3938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3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59CBE96-8A46-F742-98CF-6C31DBFF4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" b="18493"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7486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15288" y="2502854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86C58A-6A62-EF4B-B28D-75CFE238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87" y="2140651"/>
            <a:ext cx="3444765" cy="196488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nl-NL" sz="2000" dirty="0">
                <a:latin typeface="Al Nile" pitchFamily="2" charset="-78"/>
                <a:cs typeface="Al Nile" pitchFamily="2" charset="-78"/>
              </a:rPr>
              <a:t>Compositie is de manier waarop de onderdelen van een kunstwerk geordend worden. Iedere compositie heeft een ander effect op het kunstwerk. Er bestaan heel wat verschillende composities.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5B7CE3E-9CFD-1E44-9974-9EFF1A6B53C4}"/>
              </a:ext>
            </a:extLst>
          </p:cNvPr>
          <p:cNvSpPr txBox="1"/>
          <p:nvPr/>
        </p:nvSpPr>
        <p:spPr>
          <a:xfrm>
            <a:off x="4512879" y="4105531"/>
            <a:ext cx="384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https://www.youtube.com/watch?v=tnbw5cWZ82s&amp;feature=emb_logo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4257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61FFF-D000-234A-ABC5-9AE6FD10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400" u="sng" dirty="0"/>
              <a:t>Belangrijk om te weten….</a:t>
            </a:r>
            <a:br>
              <a:rPr lang="nl-NL" sz="2400" u="sng" dirty="0"/>
            </a:br>
            <a:r>
              <a:rPr lang="nl-NL" sz="2400" u="sng" dirty="0"/>
              <a:t>Is een compositie: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83A5E6-88AA-5049-8C0A-FCAC76CEA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16949"/>
            <a:ext cx="2242141" cy="2883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>
                <a:latin typeface="Al Nile" pitchFamily="2" charset="-78"/>
                <a:cs typeface="Al Nile" pitchFamily="2" charset="-78"/>
              </a:rPr>
              <a:t>Statisch: </a:t>
            </a:r>
          </a:p>
          <a:p>
            <a:pPr marL="0" indent="0">
              <a:buNone/>
            </a:pPr>
            <a:endParaRPr lang="nl-NL" sz="2400" dirty="0">
              <a:latin typeface="Al Nile" pitchFamily="2" charset="-78"/>
              <a:cs typeface="Al Nile" pitchFamily="2" charset="-78"/>
            </a:endParaRPr>
          </a:p>
          <a:p>
            <a:pPr marL="0" indent="0">
              <a:buNone/>
            </a:pPr>
            <a:r>
              <a:rPr lang="nl-NL" sz="2400" dirty="0" err="1">
                <a:latin typeface="Al Nile" pitchFamily="2" charset="-78"/>
                <a:cs typeface="Al Nile" pitchFamily="2" charset="-78"/>
              </a:rPr>
              <a:t>Onbeweegelijk</a:t>
            </a:r>
            <a:endParaRPr lang="nl-NL" sz="2400" dirty="0">
              <a:latin typeface="Al Nile" pitchFamily="2" charset="-78"/>
              <a:cs typeface="Al Nile" pitchFamily="2" charset="-78"/>
            </a:endParaRPr>
          </a:p>
          <a:p>
            <a:pPr marL="0" indent="0">
              <a:buNone/>
            </a:pPr>
            <a:r>
              <a:rPr lang="nl-NL" sz="2400" dirty="0">
                <a:latin typeface="Al Nile" pitchFamily="2" charset="-78"/>
                <a:cs typeface="Al Nile" pitchFamily="2" charset="-78"/>
              </a:rPr>
              <a:t>Rustig</a:t>
            </a:r>
          </a:p>
          <a:p>
            <a:pPr marL="0" indent="0">
              <a:buNone/>
            </a:pPr>
            <a:r>
              <a:rPr lang="nl-NL" sz="2400" dirty="0">
                <a:latin typeface="Al Nile" pitchFamily="2" charset="-78"/>
                <a:cs typeface="Al Nile" pitchFamily="2" charset="-78"/>
              </a:rPr>
              <a:t>Symmetrisch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FD7B010-3CE3-4D44-BE8B-2DD6F27ED445}"/>
              </a:ext>
            </a:extLst>
          </p:cNvPr>
          <p:cNvSpPr txBox="1"/>
          <p:nvPr/>
        </p:nvSpPr>
        <p:spPr>
          <a:xfrm>
            <a:off x="4054594" y="2252667"/>
            <a:ext cx="80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OF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15047C3-CB65-554D-8CF9-3FD20AA8A9B5}"/>
              </a:ext>
            </a:extLst>
          </p:cNvPr>
          <p:cNvSpPr txBox="1"/>
          <p:nvPr/>
        </p:nvSpPr>
        <p:spPr>
          <a:xfrm>
            <a:off x="5580764" y="1816949"/>
            <a:ext cx="2934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l Nile" pitchFamily="2" charset="-78"/>
                <a:cs typeface="Al Nile" pitchFamily="2" charset="-78"/>
              </a:rPr>
              <a:t>Dynamisch:</a:t>
            </a:r>
          </a:p>
          <a:p>
            <a:endParaRPr lang="nl-NL" sz="2400" dirty="0">
              <a:latin typeface="Al Nile" pitchFamily="2" charset="-78"/>
              <a:cs typeface="Al Nile" pitchFamily="2" charset="-78"/>
            </a:endParaRPr>
          </a:p>
          <a:p>
            <a:r>
              <a:rPr lang="nl-NL" sz="2400" dirty="0">
                <a:latin typeface="Al Nile" pitchFamily="2" charset="-78"/>
                <a:cs typeface="Al Nile" pitchFamily="2" charset="-78"/>
              </a:rPr>
              <a:t>Bewegelijk</a:t>
            </a:r>
          </a:p>
          <a:p>
            <a:r>
              <a:rPr lang="nl-NL" sz="2400" dirty="0">
                <a:latin typeface="Al Nile" pitchFamily="2" charset="-78"/>
                <a:cs typeface="Al Nile" pitchFamily="2" charset="-78"/>
              </a:rPr>
              <a:t>Druk</a:t>
            </a:r>
          </a:p>
          <a:p>
            <a:r>
              <a:rPr lang="nl-NL" sz="2400" dirty="0">
                <a:latin typeface="Al Nile" pitchFamily="2" charset="-78"/>
                <a:cs typeface="Al Nile" pitchFamily="2" charset="-78"/>
              </a:rPr>
              <a:t>Asymmetrisch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45C5AA-D92B-EF4C-B9C5-FE9B645C0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208267" y="1268016"/>
            <a:ext cx="3491864" cy="3540266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Afbeelding 6" descr="f32e0a6b9c366612b937117bc345abb6.jpg">
            <a:extLst>
              <a:ext uri="{FF2B5EF4-FFF2-40B4-BE49-F238E27FC236}">
                <a16:creationId xmlns:a16="http://schemas.microsoft.com/office/drawing/2014/main" id="{7356A62D-03A2-3148-B18E-D0942E321E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01" y="559008"/>
            <a:ext cx="2934586" cy="431064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19091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EA58F-0039-8E4E-837C-3241523A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l Nile" pitchFamily="2" charset="-78"/>
                <a:cs typeface="Al Nile" pitchFamily="2" charset="-78"/>
              </a:rPr>
              <a:t>Vervolgens kijken we of het werk…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C33826E-D3DC-184B-9A94-30DEFB8997E7}"/>
              </a:ext>
            </a:extLst>
          </p:cNvPr>
          <p:cNvSpPr txBox="1"/>
          <p:nvPr/>
        </p:nvSpPr>
        <p:spPr>
          <a:xfrm>
            <a:off x="628650" y="1268016"/>
            <a:ext cx="4857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l Nile" pitchFamily="2" charset="-78"/>
                <a:cs typeface="Al Nile" pitchFamily="2" charset="-78"/>
              </a:rPr>
              <a:t>Een </a:t>
            </a:r>
            <a:r>
              <a:rPr lang="nl-NL" b="1" dirty="0">
                <a:latin typeface="Al Nile" pitchFamily="2" charset="-78"/>
                <a:cs typeface="Al Nile" pitchFamily="2" charset="-78"/>
              </a:rPr>
              <a:t>symmetrische compositie </a:t>
            </a:r>
            <a:r>
              <a:rPr lang="nl-NL" dirty="0">
                <a:latin typeface="Al Nile" pitchFamily="2" charset="-78"/>
                <a:cs typeface="Al Nile" pitchFamily="2" charset="-78"/>
              </a:rPr>
              <a:t>kun je een werk verdelen in twee helften waarbij het ongeveer elkaars spiegelbeeld is.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4012798-AB30-CE43-B570-F702143B6B9E}"/>
              </a:ext>
            </a:extLst>
          </p:cNvPr>
          <p:cNvSpPr txBox="1"/>
          <p:nvPr/>
        </p:nvSpPr>
        <p:spPr>
          <a:xfrm>
            <a:off x="628650" y="2628989"/>
            <a:ext cx="485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l Nile" pitchFamily="2" charset="-78"/>
                <a:cs typeface="Al Nile" pitchFamily="2" charset="-78"/>
              </a:rPr>
              <a:t>Bij een </a:t>
            </a:r>
            <a:r>
              <a:rPr lang="nl-NL" b="1" dirty="0">
                <a:latin typeface="Al Nile" pitchFamily="2" charset="-78"/>
                <a:cs typeface="Al Nile" pitchFamily="2" charset="-78"/>
              </a:rPr>
              <a:t>asymmetrische compositie</a:t>
            </a:r>
            <a:r>
              <a:rPr lang="nl-NL" dirty="0">
                <a:latin typeface="Al Nile" pitchFamily="2" charset="-78"/>
                <a:cs typeface="Al Nile" pitchFamily="2" charset="-78"/>
              </a:rPr>
              <a:t>  wordt niks gespiegeld en is er geen duidelijke ‘as’.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BC1E3ED-8AE3-9441-BB3F-82DED178B0FD}"/>
              </a:ext>
            </a:extLst>
          </p:cNvPr>
          <p:cNvSpPr/>
          <p:nvPr/>
        </p:nvSpPr>
        <p:spPr>
          <a:xfrm>
            <a:off x="5486400" y="1268015"/>
            <a:ext cx="1254642" cy="1246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B9076F-11C4-5941-86D8-AE63D2541A9F}"/>
              </a:ext>
            </a:extLst>
          </p:cNvPr>
          <p:cNvSpPr/>
          <p:nvPr/>
        </p:nvSpPr>
        <p:spPr>
          <a:xfrm>
            <a:off x="5486400" y="2766551"/>
            <a:ext cx="1254642" cy="1246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D5B451E0-7965-2747-8706-85EB7819EF0D}"/>
              </a:ext>
            </a:extLst>
          </p:cNvPr>
          <p:cNvCxnSpPr>
            <a:cxnSpLocks/>
            <a:stCxn id="8" idx="0"/>
            <a:endCxn id="8" idx="2"/>
          </p:cNvCxnSpPr>
          <p:nvPr/>
        </p:nvCxnSpPr>
        <p:spPr>
          <a:xfrm>
            <a:off x="6113721" y="1268015"/>
            <a:ext cx="0" cy="124649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076A553D-A5DE-2F45-BC51-7D2D5C6674A3}"/>
              </a:ext>
            </a:extLst>
          </p:cNvPr>
          <p:cNvCxnSpPr>
            <a:cxnSpLocks/>
          </p:cNvCxnSpPr>
          <p:nvPr/>
        </p:nvCxnSpPr>
        <p:spPr>
          <a:xfrm>
            <a:off x="6127898" y="2766551"/>
            <a:ext cx="0" cy="124649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al 13">
            <a:extLst>
              <a:ext uri="{FF2B5EF4-FFF2-40B4-BE49-F238E27FC236}">
                <a16:creationId xmlns:a16="http://schemas.microsoft.com/office/drawing/2014/main" id="{0EE7ABA0-206B-8B46-88A7-891FA72ED270}"/>
              </a:ext>
            </a:extLst>
          </p:cNvPr>
          <p:cNvSpPr/>
          <p:nvPr/>
        </p:nvSpPr>
        <p:spPr>
          <a:xfrm>
            <a:off x="6225363" y="1744779"/>
            <a:ext cx="404038" cy="44656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33D838E7-3CB6-054C-85CF-0238D217ED1C}"/>
              </a:ext>
            </a:extLst>
          </p:cNvPr>
          <p:cNvSpPr/>
          <p:nvPr/>
        </p:nvSpPr>
        <p:spPr>
          <a:xfrm>
            <a:off x="5598041" y="1729680"/>
            <a:ext cx="404038" cy="44656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2F1C2E0-F055-B549-851E-FA3EA58C8B74}"/>
              </a:ext>
            </a:extLst>
          </p:cNvPr>
          <p:cNvSpPr/>
          <p:nvPr/>
        </p:nvSpPr>
        <p:spPr>
          <a:xfrm>
            <a:off x="5800060" y="3255094"/>
            <a:ext cx="404038" cy="44656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f03354f5718785014c467d2ac792ab33.jpg">
            <a:extLst>
              <a:ext uri="{FF2B5EF4-FFF2-40B4-BE49-F238E27FC236}">
                <a16:creationId xmlns:a16="http://schemas.microsoft.com/office/drawing/2014/main" id="{42D6DA33-7E39-3043-B633-8F74E2CB0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61" y="273844"/>
            <a:ext cx="1576639" cy="2355145"/>
          </a:xfrm>
          <a:prstGeom prst="rect">
            <a:avLst/>
          </a:prstGeom>
        </p:spPr>
      </p:pic>
      <p:pic>
        <p:nvPicPr>
          <p:cNvPr id="18" name="Afbeelding 17" descr="93c8f9b53fa1d4d8a93df2646536511e.jpg">
            <a:extLst>
              <a:ext uri="{FF2B5EF4-FFF2-40B4-BE49-F238E27FC236}">
                <a16:creationId xmlns:a16="http://schemas.microsoft.com/office/drawing/2014/main" id="{2FEAC7E6-CABC-5B44-8848-3DF0B992C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61" y="2766551"/>
            <a:ext cx="1576639" cy="22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06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ccc3ce16db28dffb209e6f0341c00db8.jpg">
            <a:extLst>
              <a:ext uri="{FF2B5EF4-FFF2-40B4-BE49-F238E27FC236}">
                <a16:creationId xmlns:a16="http://schemas.microsoft.com/office/drawing/2014/main" id="{6CDE9E17-C1D8-6E46-BA1B-A295A11EE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1" y="842645"/>
            <a:ext cx="2296644" cy="34536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4200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object, klok&#10;&#10;Automatisch gegenereerde beschrijving">
            <a:extLst>
              <a:ext uri="{FF2B5EF4-FFF2-40B4-BE49-F238E27FC236}">
                <a16:creationId xmlns:a16="http://schemas.microsoft.com/office/drawing/2014/main" id="{223D3497-BD6F-6246-AD3F-B966C1CE7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007" y="2081955"/>
            <a:ext cx="2653008" cy="9749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96940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 descr="c9144ece8d667ee597d2dfadf4fb7266.jpg">
            <a:extLst>
              <a:ext uri="{FF2B5EF4-FFF2-40B4-BE49-F238E27FC236}">
                <a16:creationId xmlns:a16="http://schemas.microsoft.com/office/drawing/2014/main" id="{F8E3BF62-9E12-764A-888D-6A799B624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00" y="842646"/>
            <a:ext cx="2418544" cy="34536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36FC657-2550-AE4A-B953-AF351EEA33CA}"/>
              </a:ext>
            </a:extLst>
          </p:cNvPr>
          <p:cNvSpPr txBox="1"/>
          <p:nvPr/>
        </p:nvSpPr>
        <p:spPr>
          <a:xfrm>
            <a:off x="3218575" y="842645"/>
            <a:ext cx="2895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l Nile" pitchFamily="2" charset="-78"/>
                <a:cs typeface="Al Nile" pitchFamily="2" charset="-78"/>
              </a:rPr>
              <a:t>Wanneer het belangrijkste onderdeel in het midden geplaatst is.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B29C0B4-AD9A-4F48-93E0-E1BE6293904A}"/>
              </a:ext>
            </a:extLst>
          </p:cNvPr>
          <p:cNvSpPr txBox="1"/>
          <p:nvPr/>
        </p:nvSpPr>
        <p:spPr>
          <a:xfrm>
            <a:off x="3145455" y="3372915"/>
            <a:ext cx="2874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l Nile" pitchFamily="2" charset="-78"/>
                <a:cs typeface="Al Nile" pitchFamily="2" charset="-78"/>
              </a:rPr>
              <a:t>Geen extra nadruk op 1 onderdeel. Alle onderdelen zijn regelmatig verdeeld over het vlak, vaak herhaling.</a:t>
            </a:r>
          </a:p>
        </p:txBody>
      </p:sp>
    </p:spTree>
    <p:extLst>
      <p:ext uri="{BB962C8B-B14F-4D97-AF65-F5344CB8AC3E}">
        <p14:creationId xmlns:p14="http://schemas.microsoft.com/office/powerpoint/2010/main" val="160851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F3C09ABC-F2A8-4340-B5EC-0E07B3B20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416599" y="2296117"/>
            <a:ext cx="1962963" cy="1315088"/>
          </a:xfrm>
          <a:prstGeom prst="rect">
            <a:avLst/>
          </a:prstGeom>
        </p:spPr>
      </p:pic>
      <p:pic>
        <p:nvPicPr>
          <p:cNvPr id="3" name="Afbeelding 2" descr="1b03a9ef018d813c3095a3c70f260cbf.jpg">
            <a:extLst>
              <a:ext uri="{FF2B5EF4-FFF2-40B4-BE49-F238E27FC236}">
                <a16:creationId xmlns:a16="http://schemas.microsoft.com/office/drawing/2014/main" id="{E26A7C9C-3457-0D42-94C9-212E28097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8" y="226165"/>
            <a:ext cx="2767213" cy="4641463"/>
          </a:xfrm>
          <a:prstGeom prst="rect">
            <a:avLst/>
          </a:prstGeom>
        </p:spPr>
      </p:pic>
      <p:pic>
        <p:nvPicPr>
          <p:cNvPr id="4" name="Afbeelding 3" descr="20ee5fb52014476152aa874176aa9ab8.jpg">
            <a:extLst>
              <a:ext uri="{FF2B5EF4-FFF2-40B4-BE49-F238E27FC236}">
                <a16:creationId xmlns:a16="http://schemas.microsoft.com/office/drawing/2014/main" id="{AE9859E5-D485-E64E-A0B8-57B2A28E7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91" y="226165"/>
            <a:ext cx="3014239" cy="4641463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F239E710-AA53-854A-B815-5F769673A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39"/>
          <a:stretch/>
        </p:blipFill>
        <p:spPr>
          <a:xfrm>
            <a:off x="3856411" y="3401356"/>
            <a:ext cx="1294549" cy="1115890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150050DC-0517-DD49-9F64-8A0A8D770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82" t="50000" r="40066" b="21666"/>
          <a:stretch/>
        </p:blipFill>
        <p:spPr>
          <a:xfrm>
            <a:off x="4116028" y="3273105"/>
            <a:ext cx="477078" cy="372620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7EFC69A-FA98-1345-AE16-F73AC7997021}"/>
              </a:ext>
            </a:extLst>
          </p:cNvPr>
          <p:cNvCxnSpPr>
            <a:cxnSpLocks/>
          </p:cNvCxnSpPr>
          <p:nvPr/>
        </p:nvCxnSpPr>
        <p:spPr>
          <a:xfrm>
            <a:off x="735496" y="1073426"/>
            <a:ext cx="1908313" cy="216673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iehoek 9">
            <a:extLst>
              <a:ext uri="{FF2B5EF4-FFF2-40B4-BE49-F238E27FC236}">
                <a16:creationId xmlns:a16="http://schemas.microsoft.com/office/drawing/2014/main" id="{F513D329-E41B-CF4F-85B8-CFFEFA1CF408}"/>
              </a:ext>
            </a:extLst>
          </p:cNvPr>
          <p:cNvSpPr/>
          <p:nvPr/>
        </p:nvSpPr>
        <p:spPr>
          <a:xfrm>
            <a:off x="6505114" y="1212574"/>
            <a:ext cx="1769165" cy="2251846"/>
          </a:xfrm>
          <a:prstGeom prst="triangl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e toelichting 11">
            <a:extLst>
              <a:ext uri="{FF2B5EF4-FFF2-40B4-BE49-F238E27FC236}">
                <a16:creationId xmlns:a16="http://schemas.microsoft.com/office/drawing/2014/main" id="{53191F04-F445-C843-B4EF-D4411687D1E7}"/>
              </a:ext>
            </a:extLst>
          </p:cNvPr>
          <p:cNvSpPr/>
          <p:nvPr/>
        </p:nvSpPr>
        <p:spPr>
          <a:xfrm rot="21264949">
            <a:off x="3490742" y="-82126"/>
            <a:ext cx="3749010" cy="1706683"/>
          </a:xfrm>
          <a:prstGeom prst="wedgeEllipse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ysClr val="windowText" lastClr="000000"/>
                </a:solidFill>
              </a:rPr>
              <a:t>Negende portfolio-opdracht, Wat kun je over je eigen gekozen foto’s zeggen ,wanneer je kijkt naar ruimte en compositie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9E8FE0A-B4A6-7D47-A638-F065F6B0A62E}"/>
              </a:ext>
            </a:extLst>
          </p:cNvPr>
          <p:cNvSpPr txBox="1"/>
          <p:nvPr/>
        </p:nvSpPr>
        <p:spPr>
          <a:xfrm>
            <a:off x="3227720" y="1918211"/>
            <a:ext cx="277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Over je beeldvlak kun je een denkbeeldige diagonale lijn zien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F9F674C-A2B2-0049-9720-287F0DFEEF1B}"/>
              </a:ext>
            </a:extLst>
          </p:cNvPr>
          <p:cNvSpPr txBox="1"/>
          <p:nvPr/>
        </p:nvSpPr>
        <p:spPr>
          <a:xfrm>
            <a:off x="3227720" y="4322204"/>
            <a:ext cx="277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Het belangrijkste element valt binnen een denkbeeldige </a:t>
            </a:r>
            <a:r>
              <a:rPr lang="nl-NL" dirty="0" err="1"/>
              <a:t>driekhoek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830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476786"/>
            <a:ext cx="8356656" cy="1861602"/>
            <a:chOff x="409710" y="635715"/>
            <a:chExt cx="11142208" cy="2482136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A73EDE7-F4F2-044C-A444-5E46F6C2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60" y="569853"/>
            <a:ext cx="7729890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>
                <a:solidFill>
                  <a:srgbClr val="FFFFFF"/>
                </a:solidFill>
              </a:rPr>
              <a:t>Wat weet ik nog?</a:t>
            </a:r>
          </a:p>
        </p:txBody>
      </p:sp>
      <p:sp>
        <p:nvSpPr>
          <p:cNvPr id="4" name="Ovale toelichting 3">
            <a:extLst>
              <a:ext uri="{FF2B5EF4-FFF2-40B4-BE49-F238E27FC236}">
                <a16:creationId xmlns:a16="http://schemas.microsoft.com/office/drawing/2014/main" id="{7B3E94B6-422C-1B46-95BA-0B34BEA6522D}"/>
              </a:ext>
            </a:extLst>
          </p:cNvPr>
          <p:cNvSpPr/>
          <p:nvPr/>
        </p:nvSpPr>
        <p:spPr>
          <a:xfrm>
            <a:off x="1068678" y="1870837"/>
            <a:ext cx="3040158" cy="267236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</a:rPr>
              <a:t>Tiende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laatste</a:t>
            </a:r>
            <a:r>
              <a:rPr lang="en-US" dirty="0">
                <a:solidFill>
                  <a:schemeClr val="tx1"/>
                </a:solidFill>
              </a:rPr>
              <a:t> portfolio-</a:t>
            </a:r>
            <a:r>
              <a:rPr lang="en-US" dirty="0" err="1">
                <a:solidFill>
                  <a:schemeClr val="tx1"/>
                </a:solidFill>
              </a:rPr>
              <a:t>opdracht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reflecteer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jouw</a:t>
            </a:r>
            <a:r>
              <a:rPr lang="en-US" dirty="0">
                <a:solidFill>
                  <a:schemeClr val="tx1"/>
                </a:solidFill>
              </a:rPr>
              <a:t> eigen </a:t>
            </a:r>
            <a:r>
              <a:rPr lang="en-US" dirty="0" err="1">
                <a:solidFill>
                  <a:schemeClr val="tx1"/>
                </a:solidFill>
              </a:rPr>
              <a:t>werk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de hand van de 7 </a:t>
            </a:r>
            <a:r>
              <a:rPr lang="en-US" dirty="0" err="1">
                <a:solidFill>
                  <a:schemeClr val="tx1"/>
                </a:solidFill>
              </a:rPr>
              <a:t>verschillende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beeldaspecten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Afbeelding 7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5FD79697-6015-8B45-91A8-94C98700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166" y="1870837"/>
            <a:ext cx="3219128" cy="293641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81670B9-76A7-4D06-B2D7-ED8D8C059BE0}"/>
              </a:ext>
            </a:extLst>
          </p:cNvPr>
          <p:cNvSpPr txBox="1"/>
          <p:nvPr/>
        </p:nvSpPr>
        <p:spPr>
          <a:xfrm>
            <a:off x="159873" y="4675873"/>
            <a:ext cx="8821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/>
              </a:rPr>
              <a:t>https://create.kahoot.it/details/beeldaspecten-v1/3dceedd3-fa90-4d8c-981f-68608d9c4a52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3494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Afbeelding 50" descr="Afbeelding met kleurrijk&#10;&#10;Automatisch gegenereerde beschrijving">
            <a:extLst>
              <a:ext uri="{FF2B5EF4-FFF2-40B4-BE49-F238E27FC236}">
                <a16:creationId xmlns:a16="http://schemas.microsoft.com/office/drawing/2014/main" id="{29B82A8E-27C4-2742-9188-85CEF766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825" y="1148521"/>
            <a:ext cx="1761049" cy="176104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A744613-0EBF-1748-99A4-36C4E0725C65}"/>
              </a:ext>
            </a:extLst>
          </p:cNvPr>
          <p:cNvSpPr txBox="1"/>
          <p:nvPr/>
        </p:nvSpPr>
        <p:spPr>
          <a:xfrm>
            <a:off x="711393" y="82354"/>
            <a:ext cx="7222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l Nile" pitchFamily="2" charset="-78"/>
                <a:cs typeface="Al Nile" pitchFamily="2" charset="-78"/>
              </a:rPr>
              <a:t>* </a:t>
            </a:r>
            <a:r>
              <a:rPr lang="nl-NL" b="1" u="sng" dirty="0">
                <a:latin typeface="Al Nile" pitchFamily="2" charset="-78"/>
                <a:cs typeface="Al Nile" pitchFamily="2" charset="-78"/>
              </a:rPr>
              <a:t>De hoofdopdracht</a:t>
            </a:r>
            <a:r>
              <a:rPr lang="nl-NL" sz="1400" b="1" dirty="0">
                <a:latin typeface="Al Nile" pitchFamily="2" charset="-78"/>
                <a:cs typeface="Al Nile" pitchFamily="2" charset="-78"/>
              </a:rPr>
              <a:t>; De 7 beeldaspecten -&gt; het maken van 4 verschillende werken, met verschillende materialen en technieken op één vel. </a:t>
            </a:r>
          </a:p>
          <a:p>
            <a:endParaRPr lang="nl-NL" sz="1400" b="1" dirty="0">
              <a:latin typeface="Al Nile" pitchFamily="2" charset="-78"/>
              <a:cs typeface="Al Nile" pitchFamily="2" charset="-78"/>
            </a:endParaRPr>
          </a:p>
          <a:p>
            <a:r>
              <a:rPr lang="nl-NL" sz="1400" b="1" dirty="0">
                <a:latin typeface="Al Nile" pitchFamily="2" charset="-78"/>
                <a:cs typeface="Al Nile" pitchFamily="2" charset="-78"/>
              </a:rPr>
              <a:t>* Hiernaast bijhouden van portfolio (verzameling van </a:t>
            </a:r>
            <a:r>
              <a:rPr lang="nl-NL" sz="1600" b="1" u="sng" dirty="0">
                <a:latin typeface="Al Nile" pitchFamily="2" charset="-78"/>
                <a:cs typeface="Al Nile" pitchFamily="2" charset="-78"/>
              </a:rPr>
              <a:t>alle</a:t>
            </a:r>
            <a:r>
              <a:rPr lang="nl-NL" sz="1400" b="1" dirty="0">
                <a:latin typeface="Al Nile" pitchFamily="2" charset="-78"/>
                <a:cs typeface="Al Nile" pitchFamily="2" charset="-78"/>
              </a:rPr>
              <a:t> oefenopdrachten).</a:t>
            </a:r>
          </a:p>
          <a:p>
            <a:endParaRPr lang="nl-NL" sz="2000" b="1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C558823-C102-E149-BE89-F0704648A712}"/>
              </a:ext>
            </a:extLst>
          </p:cNvPr>
          <p:cNvSpPr/>
          <p:nvPr/>
        </p:nvSpPr>
        <p:spPr>
          <a:xfrm>
            <a:off x="754822" y="1055225"/>
            <a:ext cx="6745356" cy="3631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5" name="Afbeelding 54" descr="Afbeelding met zitten, binnen, kat, tafel&#10;&#10;Automatisch gegenereerde beschrijving">
            <a:extLst>
              <a:ext uri="{FF2B5EF4-FFF2-40B4-BE49-F238E27FC236}">
                <a16:creationId xmlns:a16="http://schemas.microsoft.com/office/drawing/2014/main" id="{81C46805-34AA-1A49-984F-78994873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56" y="1265583"/>
            <a:ext cx="2014331" cy="1510748"/>
          </a:xfrm>
          <a:prstGeom prst="rect">
            <a:avLst/>
          </a:prstGeom>
        </p:spPr>
      </p:pic>
      <p:pic>
        <p:nvPicPr>
          <p:cNvPr id="53" name="Afbeelding 52" descr="Afbeelding met kleurrijk&#10;&#10;Automatisch gegenereerde beschrijving">
            <a:extLst>
              <a:ext uri="{FF2B5EF4-FFF2-40B4-BE49-F238E27FC236}">
                <a16:creationId xmlns:a16="http://schemas.microsoft.com/office/drawing/2014/main" id="{4B08415C-746C-CF4F-B188-8E0F72C4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374" y="1062744"/>
            <a:ext cx="1891360" cy="1891360"/>
          </a:xfrm>
          <a:prstGeom prst="rect">
            <a:avLst/>
          </a:prstGeom>
        </p:spPr>
      </p:pic>
      <p:pic>
        <p:nvPicPr>
          <p:cNvPr id="57" name="Afbeelding 56" descr="Afbeelding met bus, schilderij, foto, venster&#10;&#10;Automatisch gegenereerde beschrijving">
            <a:extLst>
              <a:ext uri="{FF2B5EF4-FFF2-40B4-BE49-F238E27FC236}">
                <a16:creationId xmlns:a16="http://schemas.microsoft.com/office/drawing/2014/main" id="{4C758876-8429-C44E-ABB7-EBD97AF48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356" y="2974771"/>
            <a:ext cx="1863839" cy="1431572"/>
          </a:xfrm>
          <a:prstGeom prst="rect">
            <a:avLst/>
          </a:prstGeom>
        </p:spPr>
      </p:pic>
      <p:pic>
        <p:nvPicPr>
          <p:cNvPr id="49" name="Afbeelding 48" descr="Afbeelding met touw&#10;&#10;Automatisch gegenereerde beschrijving">
            <a:extLst>
              <a:ext uri="{FF2B5EF4-FFF2-40B4-BE49-F238E27FC236}">
                <a16:creationId xmlns:a16="http://schemas.microsoft.com/office/drawing/2014/main" id="{94287EFA-E5FC-DD4E-AF93-7268DFF3B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009" y="2948369"/>
            <a:ext cx="1218815" cy="1523519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BE926FD-D655-8B44-9906-8A07EFD1BC0F}"/>
              </a:ext>
            </a:extLst>
          </p:cNvPr>
          <p:cNvCxnSpPr>
            <a:cxnSpLocks/>
          </p:cNvCxnSpPr>
          <p:nvPr/>
        </p:nvCxnSpPr>
        <p:spPr>
          <a:xfrm>
            <a:off x="1113183" y="2968487"/>
            <a:ext cx="28492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2B4D52F4-179D-1849-80D1-5A8812AB5CB6}"/>
              </a:ext>
            </a:extLst>
          </p:cNvPr>
          <p:cNvCxnSpPr/>
          <p:nvPr/>
        </p:nvCxnSpPr>
        <p:spPr>
          <a:xfrm>
            <a:off x="7248939" y="1258956"/>
            <a:ext cx="0" cy="31540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AA70578-244D-1F45-A482-FFF393E7391C}"/>
              </a:ext>
            </a:extLst>
          </p:cNvPr>
          <p:cNvCxnSpPr/>
          <p:nvPr/>
        </p:nvCxnSpPr>
        <p:spPr>
          <a:xfrm>
            <a:off x="1099930" y="1258956"/>
            <a:ext cx="6149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7BFFAE39-20FB-8347-933A-0046EFC7177A}"/>
              </a:ext>
            </a:extLst>
          </p:cNvPr>
          <p:cNvCxnSpPr/>
          <p:nvPr/>
        </p:nvCxnSpPr>
        <p:spPr>
          <a:xfrm>
            <a:off x="1113183" y="1258956"/>
            <a:ext cx="0" cy="31540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A7ECA45-A9F2-9A41-84C7-3B75AF758707}"/>
              </a:ext>
            </a:extLst>
          </p:cNvPr>
          <p:cNvCxnSpPr/>
          <p:nvPr/>
        </p:nvCxnSpPr>
        <p:spPr>
          <a:xfrm>
            <a:off x="1099930" y="4412974"/>
            <a:ext cx="6149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3FF74F9B-0ED5-4745-A5EF-BACE433DE607}"/>
              </a:ext>
            </a:extLst>
          </p:cNvPr>
          <p:cNvCxnSpPr>
            <a:cxnSpLocks/>
          </p:cNvCxnSpPr>
          <p:nvPr/>
        </p:nvCxnSpPr>
        <p:spPr>
          <a:xfrm>
            <a:off x="1113183" y="2782957"/>
            <a:ext cx="28492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07737142-7D0B-274C-B303-5A1A80E29E0B}"/>
              </a:ext>
            </a:extLst>
          </p:cNvPr>
          <p:cNvCxnSpPr/>
          <p:nvPr/>
        </p:nvCxnSpPr>
        <p:spPr>
          <a:xfrm flipV="1">
            <a:off x="3962400" y="1258956"/>
            <a:ext cx="0" cy="1510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7B6BA03B-570C-2F44-B488-36C231E0F8C0}"/>
              </a:ext>
            </a:extLst>
          </p:cNvPr>
          <p:cNvCxnSpPr/>
          <p:nvPr/>
        </p:nvCxnSpPr>
        <p:spPr>
          <a:xfrm>
            <a:off x="3962400" y="2968487"/>
            <a:ext cx="0" cy="1444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F07D101B-3BBB-254E-9447-2ADC9DD214F6}"/>
              </a:ext>
            </a:extLst>
          </p:cNvPr>
          <p:cNvCxnSpPr>
            <a:cxnSpLocks/>
          </p:cNvCxnSpPr>
          <p:nvPr/>
        </p:nvCxnSpPr>
        <p:spPr>
          <a:xfrm>
            <a:off x="4227443" y="2968487"/>
            <a:ext cx="0" cy="1444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90704799-6A21-0A4B-A18F-3E479357D0DC}"/>
              </a:ext>
            </a:extLst>
          </p:cNvPr>
          <p:cNvCxnSpPr/>
          <p:nvPr/>
        </p:nvCxnSpPr>
        <p:spPr>
          <a:xfrm flipV="1">
            <a:off x="4187687" y="1258956"/>
            <a:ext cx="0" cy="1510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9C454E46-7C7A-A147-9AFB-C6E5D23F9471}"/>
              </a:ext>
            </a:extLst>
          </p:cNvPr>
          <p:cNvCxnSpPr>
            <a:cxnSpLocks/>
          </p:cNvCxnSpPr>
          <p:nvPr/>
        </p:nvCxnSpPr>
        <p:spPr>
          <a:xfrm>
            <a:off x="4187687" y="2769704"/>
            <a:ext cx="30612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E9073E51-73C5-3643-974D-F0B918DF888D}"/>
              </a:ext>
            </a:extLst>
          </p:cNvPr>
          <p:cNvCxnSpPr>
            <a:cxnSpLocks/>
          </p:cNvCxnSpPr>
          <p:nvPr/>
        </p:nvCxnSpPr>
        <p:spPr>
          <a:xfrm>
            <a:off x="4227443" y="2968487"/>
            <a:ext cx="30214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kstvak 42">
            <a:extLst>
              <a:ext uri="{FF2B5EF4-FFF2-40B4-BE49-F238E27FC236}">
                <a16:creationId xmlns:a16="http://schemas.microsoft.com/office/drawing/2014/main" id="{EF64FE89-F64C-AB44-811C-E6BBACCC15C3}"/>
              </a:ext>
            </a:extLst>
          </p:cNvPr>
          <p:cNvSpPr txBox="1"/>
          <p:nvPr/>
        </p:nvSpPr>
        <p:spPr>
          <a:xfrm>
            <a:off x="1166191" y="1706339"/>
            <a:ext cx="261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Een grijs tekening met potlood</a:t>
            </a:r>
          </a:p>
          <a:p>
            <a:r>
              <a:rPr lang="nl-NL" sz="1400" dirty="0"/>
              <a:t>Focus op </a:t>
            </a:r>
            <a:r>
              <a:rPr lang="nl-NL" sz="1400" b="1" dirty="0"/>
              <a:t>licht</a:t>
            </a:r>
            <a:r>
              <a:rPr lang="nl-NL" sz="1400" dirty="0"/>
              <a:t> en schaduw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62630334-C302-BE4C-AF75-82EC4A5DDFE5}"/>
              </a:ext>
            </a:extLst>
          </p:cNvPr>
          <p:cNvSpPr txBox="1"/>
          <p:nvPr/>
        </p:nvSpPr>
        <p:spPr>
          <a:xfrm>
            <a:off x="4359965" y="3392557"/>
            <a:ext cx="267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Een tekening van pen en inkt</a:t>
            </a:r>
          </a:p>
          <a:p>
            <a:r>
              <a:rPr lang="nl-NL" sz="1400" dirty="0"/>
              <a:t>Focus op </a:t>
            </a:r>
            <a:r>
              <a:rPr lang="nl-NL" sz="1400" b="1" dirty="0"/>
              <a:t>textuur</a:t>
            </a:r>
            <a:r>
              <a:rPr lang="nl-NL" sz="1400" dirty="0"/>
              <a:t> en </a:t>
            </a:r>
            <a:r>
              <a:rPr lang="nl-NL" sz="1400" b="1" dirty="0"/>
              <a:t>lijn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8C5379C9-7732-4849-BD98-35C07B4D8B84}"/>
              </a:ext>
            </a:extLst>
          </p:cNvPr>
          <p:cNvSpPr txBox="1"/>
          <p:nvPr/>
        </p:nvSpPr>
        <p:spPr>
          <a:xfrm>
            <a:off x="4359965" y="1706339"/>
            <a:ext cx="2464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Een schildering van verf</a:t>
            </a:r>
          </a:p>
          <a:p>
            <a:r>
              <a:rPr lang="nl-NL" sz="1400" dirty="0"/>
              <a:t>Focus op </a:t>
            </a:r>
            <a:r>
              <a:rPr lang="nl-NL" sz="1400" b="1" dirty="0"/>
              <a:t>kleur en vorm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AA3EE946-884E-354E-A865-E2A0CEF70C0E}"/>
              </a:ext>
            </a:extLst>
          </p:cNvPr>
          <p:cNvSpPr txBox="1"/>
          <p:nvPr/>
        </p:nvSpPr>
        <p:spPr>
          <a:xfrm>
            <a:off x="1166191" y="3392557"/>
            <a:ext cx="2610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Eigen keuze in nieuw materiaal, </a:t>
            </a:r>
          </a:p>
          <a:p>
            <a:r>
              <a:rPr lang="nl-NL" sz="1400" dirty="0"/>
              <a:t>krijt, aquarelpotloden, wasco</a:t>
            </a:r>
          </a:p>
          <a:p>
            <a:r>
              <a:rPr lang="nl-NL" sz="1400" dirty="0"/>
              <a:t>Focus op </a:t>
            </a:r>
            <a:r>
              <a:rPr lang="nl-NL" sz="1400" b="1" dirty="0"/>
              <a:t>ruimte</a:t>
            </a:r>
            <a:r>
              <a:rPr lang="nl-NL" sz="1400" dirty="0"/>
              <a:t> en </a:t>
            </a:r>
            <a:r>
              <a:rPr lang="nl-NL" sz="1400" b="1" dirty="0"/>
              <a:t>compositie</a:t>
            </a:r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9F428E84-CDF0-504A-A060-7F0A0DB0B9D2}"/>
              </a:ext>
            </a:extLst>
          </p:cNvPr>
          <p:cNvCxnSpPr>
            <a:cxnSpLocks/>
          </p:cNvCxnSpPr>
          <p:nvPr/>
        </p:nvCxnSpPr>
        <p:spPr>
          <a:xfrm flipH="1" flipV="1">
            <a:off x="980660" y="2968487"/>
            <a:ext cx="21366" cy="1444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FB0C3EED-F912-8545-995C-76A90AFD578B}"/>
              </a:ext>
            </a:extLst>
          </p:cNvPr>
          <p:cNvCxnSpPr>
            <a:cxnSpLocks/>
          </p:cNvCxnSpPr>
          <p:nvPr/>
        </p:nvCxnSpPr>
        <p:spPr>
          <a:xfrm>
            <a:off x="1099430" y="4552132"/>
            <a:ext cx="2862469" cy="7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F2C476AC-93E7-0241-93A7-CAA6F7F83E11}"/>
              </a:ext>
            </a:extLst>
          </p:cNvPr>
          <p:cNvSpPr txBox="1"/>
          <p:nvPr/>
        </p:nvSpPr>
        <p:spPr>
          <a:xfrm>
            <a:off x="493400" y="3604031"/>
            <a:ext cx="85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10 cm hoog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A5BE16A-DA9A-6B45-BFE2-EAC3139789BF}"/>
              </a:ext>
            </a:extLst>
          </p:cNvPr>
          <p:cNvSpPr txBox="1"/>
          <p:nvPr/>
        </p:nvSpPr>
        <p:spPr>
          <a:xfrm>
            <a:off x="1002026" y="4476622"/>
            <a:ext cx="1474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14 cm breed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134DA457-424F-D64C-869D-CF81D186CECA}"/>
              </a:ext>
            </a:extLst>
          </p:cNvPr>
          <p:cNvCxnSpPr>
            <a:cxnSpLocks/>
          </p:cNvCxnSpPr>
          <p:nvPr/>
        </p:nvCxnSpPr>
        <p:spPr>
          <a:xfrm>
            <a:off x="4322609" y="4412974"/>
            <a:ext cx="0" cy="3121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46FB436F-65DF-504F-B774-182A749584D2}"/>
              </a:ext>
            </a:extLst>
          </p:cNvPr>
          <p:cNvSpPr txBox="1"/>
          <p:nvPr/>
        </p:nvSpPr>
        <p:spPr>
          <a:xfrm>
            <a:off x="4322609" y="4458873"/>
            <a:ext cx="2067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Een lijst van 2 cm 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CE781B8-9DBC-9D45-A070-78632142250C}"/>
              </a:ext>
            </a:extLst>
          </p:cNvPr>
          <p:cNvSpPr txBox="1"/>
          <p:nvPr/>
        </p:nvSpPr>
        <p:spPr>
          <a:xfrm>
            <a:off x="721207" y="4788767"/>
            <a:ext cx="6282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Al Nile" pitchFamily="2" charset="-78"/>
                <a:cs typeface="Al Nile" pitchFamily="2" charset="-78"/>
              </a:rPr>
              <a:t>* Combineer eigen foto’s ter inspiratie</a:t>
            </a:r>
          </a:p>
        </p:txBody>
      </p:sp>
    </p:spTree>
    <p:extLst>
      <p:ext uri="{BB962C8B-B14F-4D97-AF65-F5344CB8AC3E}">
        <p14:creationId xmlns:p14="http://schemas.microsoft.com/office/powerpoint/2010/main" val="25426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66391" y="286052"/>
            <a:ext cx="1650235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582FA2-A4F2-1742-B726-A187D621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903081"/>
            <a:ext cx="2002054" cy="1335881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Tekening  1,</a:t>
            </a:r>
            <a:br>
              <a:rPr lang="nl-NL" sz="24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</a:br>
            <a:r>
              <a:rPr lang="nl-NL" sz="24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Het potlood, </a:t>
            </a:r>
            <a:br>
              <a:rPr lang="nl-NL" sz="24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</a:br>
            <a:r>
              <a:rPr lang="nl-NL" sz="16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Beeldaspect: Licht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A93966-1895-4159-B7B2-4FFB0CBA3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67" y="2778891"/>
            <a:ext cx="2506882" cy="1202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err="1"/>
              <a:t>Voor</a:t>
            </a:r>
            <a:r>
              <a:rPr lang="en-US" sz="1600" dirty="0"/>
              <a:t> het </a:t>
            </a:r>
            <a:r>
              <a:rPr lang="en-US" sz="1600" dirty="0" err="1"/>
              <a:t>tekenen</a:t>
            </a:r>
            <a:r>
              <a:rPr lang="en-US" sz="1600" dirty="0"/>
              <a:t> van </a:t>
            </a:r>
            <a:r>
              <a:rPr lang="en-US" sz="1600" dirty="0" err="1"/>
              <a:t>ons</a:t>
            </a:r>
            <a:r>
              <a:rPr lang="en-US" sz="1600" dirty="0"/>
              <a:t> </a:t>
            </a:r>
            <a:r>
              <a:rPr lang="en-US" sz="1600" dirty="0" err="1"/>
              <a:t>eerste</a:t>
            </a:r>
            <a:r>
              <a:rPr lang="en-US" sz="1600" dirty="0"/>
              <a:t> ‘</a:t>
            </a:r>
            <a:r>
              <a:rPr lang="en-US" sz="1600" dirty="0" err="1"/>
              <a:t>vakje</a:t>
            </a:r>
            <a:r>
              <a:rPr lang="en-US" sz="1600" dirty="0"/>
              <a:t>’ </a:t>
            </a:r>
            <a:r>
              <a:rPr lang="en-US" sz="1600" dirty="0" err="1"/>
              <a:t>eerst</a:t>
            </a:r>
            <a:r>
              <a:rPr lang="en-US" sz="1600" dirty="0"/>
              <a:t> </a:t>
            </a:r>
            <a:r>
              <a:rPr lang="en-US" sz="1600" dirty="0" err="1"/>
              <a:t>kort</a:t>
            </a:r>
            <a:r>
              <a:rPr lang="en-US" sz="1600" dirty="0"/>
              <a:t> </a:t>
            </a:r>
            <a:r>
              <a:rPr lang="en-US" sz="1600" dirty="0" err="1"/>
              <a:t>iets</a:t>
            </a:r>
            <a:r>
              <a:rPr lang="en-US" sz="1600" dirty="0"/>
              <a:t> over het </a:t>
            </a:r>
            <a:r>
              <a:rPr lang="en-US" sz="1600" dirty="0" err="1"/>
              <a:t>materiaal</a:t>
            </a:r>
            <a:r>
              <a:rPr lang="en-US" sz="1600" dirty="0"/>
              <a:t>.            Het </a:t>
            </a:r>
            <a:r>
              <a:rPr lang="en-US" sz="1600" dirty="0" err="1"/>
              <a:t>potlood</a:t>
            </a:r>
            <a:r>
              <a:rPr lang="en-US" sz="1600" dirty="0"/>
              <a:t> </a:t>
            </a:r>
            <a:r>
              <a:rPr lang="en-US" sz="1600" dirty="0" err="1"/>
              <a:t>oftewel</a:t>
            </a:r>
            <a:r>
              <a:rPr lang="en-US" sz="1600" dirty="0"/>
              <a:t> </a:t>
            </a:r>
            <a:r>
              <a:rPr lang="en-US" sz="1600" dirty="0" err="1"/>
              <a:t>grafietpotlood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4" name="Onlinemedia 3" descr="Basis techniek-tekenen met Potlood">
            <a:hlinkClick r:id="" action="ppaction://media"/>
            <a:extLst>
              <a:ext uri="{FF2B5EF4-FFF2-40B4-BE49-F238E27FC236}">
                <a16:creationId xmlns:a16="http://schemas.microsoft.com/office/drawing/2014/main" id="{94F54DC3-5B17-DF4E-86AE-D5731857EA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32096" y="714374"/>
            <a:ext cx="5808873" cy="326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MBOlj01_basisdoc_Pagina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5" y="196805"/>
            <a:ext cx="3358597" cy="474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 descr="de3b624fd0c5e37f635f6699c8985ef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41" y="1675448"/>
            <a:ext cx="1593273" cy="1569743"/>
          </a:xfrm>
          <a:prstGeom prst="rect">
            <a:avLst/>
          </a:prstGeom>
        </p:spPr>
      </p:pic>
      <p:pic>
        <p:nvPicPr>
          <p:cNvPr id="7" name="Afbeelding 6" descr="ab0f298707b8ee64e1a69de580c87b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31" y="327886"/>
            <a:ext cx="1492384" cy="227562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1B8485F-3F09-FE46-B109-ED31BA557C82}"/>
              </a:ext>
            </a:extLst>
          </p:cNvPr>
          <p:cNvSpPr txBox="1"/>
          <p:nvPr/>
        </p:nvSpPr>
        <p:spPr>
          <a:xfrm>
            <a:off x="3782167" y="327886"/>
            <a:ext cx="28540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l-NL" sz="1600" dirty="0"/>
              <a:t>* Grafietpotlood</a:t>
            </a:r>
            <a:br>
              <a:rPr lang="nl-NL" sz="1600" dirty="0"/>
            </a:br>
            <a:r>
              <a:rPr lang="nl-NL" sz="1600" dirty="0"/>
              <a:t>- mengsel grafiet en klei  </a:t>
            </a:r>
          </a:p>
          <a:p>
            <a:pPr fontAlgn="base"/>
            <a:r>
              <a:rPr lang="nl-NL" sz="1600" dirty="0"/>
              <a:t>- opletten met breken</a:t>
            </a:r>
          </a:p>
          <a:p>
            <a:pPr fontAlgn="base"/>
            <a:endParaRPr lang="nl-NL" sz="1600" dirty="0"/>
          </a:p>
          <a:p>
            <a:pPr fontAlgn="base"/>
            <a:r>
              <a:rPr lang="nl-NL" sz="1600" dirty="0"/>
              <a:t>* </a:t>
            </a:r>
            <a:r>
              <a:rPr lang="nl-NL" sz="1600" dirty="0" err="1"/>
              <a:t>Koh</a:t>
            </a:r>
            <a:r>
              <a:rPr lang="nl-NL" sz="1600" dirty="0"/>
              <a:t>-i-</a:t>
            </a:r>
            <a:r>
              <a:rPr lang="nl-NL" sz="1600" dirty="0" err="1"/>
              <a:t>noor</a:t>
            </a:r>
            <a:r>
              <a:rPr lang="nl-NL" sz="1600" dirty="0"/>
              <a:t>-reeks</a:t>
            </a:r>
          </a:p>
          <a:p>
            <a:pPr fontAlgn="base"/>
            <a:r>
              <a:rPr lang="nl-NL" sz="1600" dirty="0"/>
              <a:t>   - van H naar B (F)</a:t>
            </a:r>
          </a:p>
          <a:p>
            <a:pPr fontAlgn="base"/>
            <a:r>
              <a:rPr lang="nl-NL" sz="1600" dirty="0"/>
              <a:t>   - H = Hard</a:t>
            </a:r>
          </a:p>
          <a:p>
            <a:pPr fontAlgn="base"/>
            <a:r>
              <a:rPr lang="nl-NL" sz="1600" dirty="0"/>
              <a:t>   - B = Black</a:t>
            </a:r>
          </a:p>
          <a:p>
            <a:pPr fontAlgn="base"/>
            <a:r>
              <a:rPr lang="nl-NL" sz="1600" dirty="0"/>
              <a:t>   - (F = </a:t>
            </a:r>
            <a:r>
              <a:rPr lang="nl-NL" sz="1600" dirty="0" err="1"/>
              <a:t>Fein</a:t>
            </a:r>
            <a:r>
              <a:rPr lang="nl-NL" sz="1600" dirty="0"/>
              <a:t>)</a:t>
            </a:r>
          </a:p>
          <a:p>
            <a:pPr fontAlgn="base"/>
            <a:endParaRPr lang="nl-NL" dirty="0"/>
          </a:p>
          <a:p>
            <a:pPr fontAlgn="base"/>
            <a:endParaRPr lang="nl-NL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AB41F1-9EA4-A342-B8AA-99035EAA9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69841" r="44" b="-79"/>
          <a:stretch/>
        </p:blipFill>
        <p:spPr bwMode="auto">
          <a:xfrm>
            <a:off x="3962649" y="3384342"/>
            <a:ext cx="4910058" cy="14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e toelichting 10">
            <a:extLst>
              <a:ext uri="{FF2B5EF4-FFF2-40B4-BE49-F238E27FC236}">
                <a16:creationId xmlns:a16="http://schemas.microsoft.com/office/drawing/2014/main" id="{37FEAF2E-4F00-7847-842D-B7F2B7503C83}"/>
              </a:ext>
            </a:extLst>
          </p:cNvPr>
          <p:cNvSpPr/>
          <p:nvPr/>
        </p:nvSpPr>
        <p:spPr>
          <a:xfrm rot="20861715">
            <a:off x="476312" y="3430126"/>
            <a:ext cx="1862434" cy="1176833"/>
          </a:xfrm>
          <a:prstGeom prst="wedgeEllipseCallou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451251E-B057-DD4C-BC87-65450D161A22}"/>
              </a:ext>
            </a:extLst>
          </p:cNvPr>
          <p:cNvSpPr txBox="1"/>
          <p:nvPr/>
        </p:nvSpPr>
        <p:spPr>
          <a:xfrm rot="20662544">
            <a:off x="541908" y="3695376"/>
            <a:ext cx="193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Eerste portfolio-opdracht, het tekenen van een gradatieladder</a:t>
            </a:r>
          </a:p>
        </p:txBody>
      </p:sp>
    </p:spTree>
    <p:extLst>
      <p:ext uri="{BB962C8B-B14F-4D97-AF65-F5344CB8AC3E}">
        <p14:creationId xmlns:p14="http://schemas.microsoft.com/office/powerpoint/2010/main" val="195754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MBOlj01_basisdoc_Pagina_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8880"/>
          <a:stretch/>
        </p:blipFill>
        <p:spPr>
          <a:xfrm>
            <a:off x="2253353" y="213894"/>
            <a:ext cx="2737040" cy="4820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 descr="68f3e932c38ffd4601efb28f7eb4c3d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67" y="181941"/>
            <a:ext cx="1569020" cy="2419694"/>
          </a:xfrm>
          <a:prstGeom prst="rect">
            <a:avLst/>
          </a:prstGeom>
        </p:spPr>
      </p:pic>
      <p:pic>
        <p:nvPicPr>
          <p:cNvPr id="4" name="Afbeelding 3" descr="7bc33bb44943fd72aedd1413afe9ca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60" y="181941"/>
            <a:ext cx="1595091" cy="2389809"/>
          </a:xfrm>
          <a:prstGeom prst="rect">
            <a:avLst/>
          </a:prstGeom>
        </p:spPr>
      </p:pic>
      <p:pic>
        <p:nvPicPr>
          <p:cNvPr id="5" name="Afbeelding 4" descr="102052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26" y="2836446"/>
            <a:ext cx="1569021" cy="2197510"/>
          </a:xfrm>
          <a:prstGeom prst="rect">
            <a:avLst/>
          </a:prstGeom>
        </p:spPr>
      </p:pic>
      <p:pic>
        <p:nvPicPr>
          <p:cNvPr id="6" name="Afbeelding 5" descr="4fb881fb408ff6d35d7bfde00eacc89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60" y="2809016"/>
            <a:ext cx="1448432" cy="217008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9D43AE0-5349-234C-A9BA-3CE59B895773}"/>
              </a:ext>
            </a:extLst>
          </p:cNvPr>
          <p:cNvSpPr txBox="1"/>
          <p:nvPr/>
        </p:nvSpPr>
        <p:spPr>
          <a:xfrm>
            <a:off x="133608" y="540424"/>
            <a:ext cx="2119745" cy="40626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nl-NL" dirty="0">
              <a:solidFill>
                <a:schemeClr val="bg1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nl-NL" sz="1600" dirty="0">
                <a:solidFill>
                  <a:schemeClr val="bg1"/>
                </a:solidFill>
                <a:latin typeface="Al Nile" pitchFamily="2" charset="-78"/>
                <a:cs typeface="Al Nile" pitchFamily="2" charset="-78"/>
              </a:rPr>
              <a:t>Naast het gebruiken van verschillende tonen gaan we aan de slag met licht!</a:t>
            </a:r>
          </a:p>
          <a:p>
            <a:endParaRPr lang="nl-NL" sz="1600" dirty="0">
              <a:solidFill>
                <a:schemeClr val="bg1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nl-NL" sz="1600" dirty="0">
                <a:solidFill>
                  <a:schemeClr val="bg1"/>
                </a:solidFill>
                <a:latin typeface="Al Nile" pitchFamily="2" charset="-78"/>
                <a:cs typeface="Al Nile" pitchFamily="2" charset="-78"/>
              </a:rPr>
              <a:t>Licht is belangrijk voor kunstenaars. Het zorgt voor een bepaalde sfeer in het kunstwerk. </a:t>
            </a:r>
          </a:p>
          <a:p>
            <a:endParaRPr lang="nl-NL" sz="1600" dirty="0">
              <a:solidFill>
                <a:schemeClr val="bg1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nl-NL" sz="1600" dirty="0">
                <a:solidFill>
                  <a:schemeClr val="bg1"/>
                </a:solidFill>
                <a:latin typeface="Al Nile" pitchFamily="2" charset="-78"/>
                <a:cs typeface="Al Nile" pitchFamily="2" charset="-78"/>
              </a:rPr>
              <a:t>Er zijn zowel natuurlijke als kunstmatige lichtbronnen. </a:t>
            </a:r>
          </a:p>
        </p:txBody>
      </p:sp>
    </p:spTree>
    <p:extLst>
      <p:ext uri="{BB962C8B-B14F-4D97-AF65-F5344CB8AC3E}">
        <p14:creationId xmlns:p14="http://schemas.microsoft.com/office/powerpoint/2010/main" val="254469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654922" cy="51435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19738" cy="51435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DDB3EB5-B6C0-294B-91DB-D2D6AA17C7B1}"/>
              </a:ext>
            </a:extLst>
          </p:cNvPr>
          <p:cNvSpPr/>
          <p:nvPr/>
        </p:nvSpPr>
        <p:spPr>
          <a:xfrm>
            <a:off x="369427" y="302757"/>
            <a:ext cx="4147457" cy="994173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Lichtrichting</a:t>
            </a:r>
            <a:endParaRPr lang="en-US" sz="4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9B1BE6D-FA81-864B-9681-47FCCB7ED483}"/>
              </a:ext>
            </a:extLst>
          </p:cNvPr>
          <p:cNvSpPr txBox="1"/>
          <p:nvPr/>
        </p:nvSpPr>
        <p:spPr>
          <a:xfrm>
            <a:off x="378874" y="1296930"/>
            <a:ext cx="3106568" cy="2549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Meelicht</a:t>
            </a:r>
            <a:r>
              <a:rPr lang="en-US" sz="1400" dirty="0"/>
              <a:t>    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      - Licht met </a:t>
            </a:r>
            <a:r>
              <a:rPr lang="en-US" sz="1400" dirty="0" err="1"/>
              <a:t>kijkrichting</a:t>
            </a:r>
            <a:r>
              <a:rPr lang="en-US" sz="1400" dirty="0"/>
              <a:t> mee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Tegenlicht</a:t>
            </a:r>
            <a:r>
              <a:rPr lang="en-US" sz="1400" dirty="0"/>
              <a:t> 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     - </a:t>
            </a:r>
            <a:r>
              <a:rPr lang="en-US" sz="1400" dirty="0" err="1"/>
              <a:t>Tegen</a:t>
            </a:r>
            <a:r>
              <a:rPr lang="en-US" sz="1400" dirty="0"/>
              <a:t> het </a:t>
            </a:r>
            <a:r>
              <a:rPr lang="en-US" sz="1400" dirty="0" err="1"/>
              <a:t>licht</a:t>
            </a:r>
            <a:r>
              <a:rPr lang="en-US" sz="1400" dirty="0"/>
              <a:t> in </a:t>
            </a:r>
            <a:r>
              <a:rPr lang="en-US" sz="1400" dirty="0" err="1"/>
              <a:t>kijken</a:t>
            </a:r>
            <a:br>
              <a:rPr lang="en-US" sz="1400" dirty="0"/>
            </a:br>
            <a:endParaRPr lang="en-US" sz="14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Zijlicht</a:t>
            </a:r>
            <a:r>
              <a:rPr lang="en-US" sz="1400" dirty="0"/>
              <a:t> 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    - Licht van links of </a:t>
            </a:r>
            <a:r>
              <a:rPr lang="en-US" sz="1400" dirty="0" err="1"/>
              <a:t>rechts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2050" name="Picture 2" descr="Afbeelding met teken, foto, klein, oud&#10;&#10;Automatisch gegenereerde beschrijving">
            <a:extLst>
              <a:ext uri="{FF2B5EF4-FFF2-40B4-BE49-F238E27FC236}">
                <a16:creationId xmlns:a16="http://schemas.microsoft.com/office/drawing/2014/main" id="{131D0188-33A5-C548-956C-A6A0241AFD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038224" y="2908612"/>
            <a:ext cx="1035787" cy="27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object&#10;&#10;Automatisch gegenereerde beschrijving">
            <a:extLst>
              <a:ext uri="{FF2B5EF4-FFF2-40B4-BE49-F238E27FC236}">
                <a16:creationId xmlns:a16="http://schemas.microsoft.com/office/drawing/2014/main" id="{969879C3-A213-CC41-BF57-6580856A6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007" y="476420"/>
            <a:ext cx="3191012" cy="2530017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8FF0D5C-B587-484E-A08E-9F6FFD4ED114}"/>
              </a:ext>
            </a:extLst>
          </p:cNvPr>
          <p:cNvSpPr/>
          <p:nvPr/>
        </p:nvSpPr>
        <p:spPr>
          <a:xfrm>
            <a:off x="4614955" y="2615295"/>
            <a:ext cx="3399532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endParaRPr lang="nl-NL" dirty="0">
              <a:solidFill>
                <a:schemeClr val="bg1"/>
              </a:solidFill>
              <a:latin typeface="Al Nile" pitchFamily="2" charset="-78"/>
              <a:cs typeface="Al Nile" pitchFamily="2" charset="-78"/>
            </a:endParaRPr>
          </a:p>
          <a:p>
            <a:pPr fontAlgn="base">
              <a:spcAft>
                <a:spcPts val="600"/>
              </a:spcAft>
            </a:pPr>
            <a:r>
              <a:rPr lang="nl-NL" dirty="0">
                <a:solidFill>
                  <a:schemeClr val="bg1"/>
                </a:solidFill>
                <a:latin typeface="Al Nile" pitchFamily="2" charset="-78"/>
                <a:cs typeface="Al Nile" pitchFamily="2" charset="-78"/>
              </a:rPr>
              <a:t>Licht en schaduw zorgt voor  ruimtelijkheid in een werk. Door het toevoegen van schaduw zorg je voor een gevoel van massa en gewicht aan je vorm.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4CE0CF5-39F2-7840-9174-3EC6388B6847}"/>
              </a:ext>
            </a:extLst>
          </p:cNvPr>
          <p:cNvSpPr txBox="1"/>
          <p:nvPr/>
        </p:nvSpPr>
        <p:spPr>
          <a:xfrm>
            <a:off x="388779" y="1002400"/>
            <a:ext cx="2931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 staat de lichtbron?</a:t>
            </a:r>
          </a:p>
        </p:txBody>
      </p:sp>
    </p:spTree>
    <p:extLst>
      <p:ext uri="{BB962C8B-B14F-4D97-AF65-F5344CB8AC3E}">
        <p14:creationId xmlns:p14="http://schemas.microsoft.com/office/powerpoint/2010/main" val="2880377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28C6C34F-717C-5D4F-B0BA-27C204BC3623}"/>
              </a:ext>
            </a:extLst>
          </p:cNvPr>
          <p:cNvSpPr/>
          <p:nvPr/>
        </p:nvSpPr>
        <p:spPr>
          <a:xfrm>
            <a:off x="1909368" y="165420"/>
            <a:ext cx="3446303" cy="4608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Eigen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schaduw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   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    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-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S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chaduw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op het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voorwerp</a:t>
            </a:r>
            <a:b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</a:br>
            <a:b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</a:br>
            <a:endParaRPr lang="en-US" sz="1400" dirty="0">
              <a:latin typeface="Al Nile" pitchFamily="2" charset="-78"/>
              <a:cs typeface="Al Nile" pitchFamily="2" charset="-78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1400" b="0" i="0" u="none" strike="noStrike" dirty="0">
              <a:effectLst/>
              <a:latin typeface="Al Nile" pitchFamily="2" charset="-78"/>
              <a:cs typeface="Al Nile" pitchFamily="2" charset="-78"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Slagschaduw</a:t>
            </a:r>
            <a:endParaRPr lang="en-US" sz="1400" b="0" i="0" u="none" strike="noStrike" dirty="0">
              <a:effectLst/>
              <a:latin typeface="Al Nile" pitchFamily="2" charset="-78"/>
              <a:cs typeface="Al Nile" pitchFamily="2" charset="-78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         -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S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chaduw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op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een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ander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          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object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b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</a:br>
            <a:endParaRPr lang="en-US" sz="1400" b="0" i="0" u="none" strike="noStrike" dirty="0">
              <a:effectLst/>
              <a:latin typeface="Al Nile" pitchFamily="2" charset="-78"/>
              <a:cs typeface="Al Nile" pitchFamily="2" charset="-78"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Gebroken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schaduw</a:t>
            </a:r>
            <a:endParaRPr lang="en-US" sz="1400" b="0" i="0" u="none" strike="noStrike" dirty="0">
              <a:effectLst/>
              <a:latin typeface="Al Nile" pitchFamily="2" charset="-78"/>
              <a:cs typeface="Al Nile" pitchFamily="2" charset="-78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   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  - </a:t>
            </a:r>
            <a:r>
              <a:rPr lang="en-US" sz="1400" dirty="0" err="1">
                <a:latin typeface="Al Nile" pitchFamily="2" charset="-78"/>
                <a:cs typeface="Al Nile" pitchFamily="2" charset="-78"/>
              </a:rPr>
              <a:t>S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lagschaduw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die op twee      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       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objecten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 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valt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en</a:t>
            </a:r>
            <a:r>
              <a:rPr lang="en-US" sz="1400" dirty="0">
                <a:latin typeface="Al Nile" pitchFamily="2" charset="-78"/>
                <a:cs typeface="Al Nile" pitchFamily="2" charset="-78"/>
              </a:rPr>
              <a:t> 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bij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het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       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tweede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object in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een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 </a:t>
            </a:r>
            <a:endParaRPr lang="en-US" sz="1400" dirty="0">
              <a:latin typeface="Al Nile" pitchFamily="2" charset="-78"/>
              <a:cs typeface="Al Nile" pitchFamily="2" charset="-78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l Nile" pitchFamily="2" charset="-78"/>
                <a:cs typeface="Al Nile" pitchFamily="2" charset="-78"/>
              </a:rPr>
              <a:t>         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andere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richtig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valt</a:t>
            </a:r>
            <a:endParaRPr lang="en-US" sz="1400" dirty="0">
              <a:latin typeface="Al Nile" pitchFamily="2" charset="-78"/>
              <a:cs typeface="Al Nile" pitchFamily="2" charset="-78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1400" b="0" i="0" u="none" strike="noStrike" dirty="0">
              <a:effectLst/>
              <a:latin typeface="Al Nile" pitchFamily="2" charset="-78"/>
              <a:cs typeface="Al Nile" pitchFamily="2" charset="-78"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Kernschaduw</a:t>
            </a:r>
            <a:endParaRPr lang="en-US" sz="1400" b="0" i="0" u="none" strike="noStrike" dirty="0">
              <a:effectLst/>
              <a:latin typeface="Al Nile" pitchFamily="2" charset="-78"/>
              <a:cs typeface="Al Nile" pitchFamily="2" charset="-78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        - Het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donkerste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  <a:r>
              <a:rPr lang="en-US" sz="1400" b="0" i="0" u="none" strike="noStrike" dirty="0" err="1">
                <a:effectLst/>
                <a:latin typeface="Al Nile" pitchFamily="2" charset="-78"/>
                <a:cs typeface="Al Nile" pitchFamily="2" charset="-78"/>
              </a:rPr>
              <a:t>gedeelte</a:t>
            </a:r>
            <a:r>
              <a:rPr lang="en-US" sz="1400" b="0" i="0" u="none" strike="noStrike" dirty="0">
                <a:effectLst/>
                <a:latin typeface="Al Nile" pitchFamily="2" charset="-78"/>
                <a:cs typeface="Al Nile" pitchFamily="2" charset="-78"/>
              </a:rPr>
              <a:t>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8243" y="2606040"/>
            <a:ext cx="4575685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9688" y="0"/>
            <a:ext cx="4644311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9" y="0"/>
            <a:ext cx="2251711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Afbeelding met binnen, foto, klein, lucht&#10;&#10;Automatisch gegenereerde beschrijving">
            <a:extLst>
              <a:ext uri="{FF2B5EF4-FFF2-40B4-BE49-F238E27FC236}">
                <a16:creationId xmlns:a16="http://schemas.microsoft.com/office/drawing/2014/main" id="{58E17715-E2CB-C94B-B25A-7B780106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1312"/>
            <a:ext cx="1837057" cy="51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2218" y="0"/>
            <a:ext cx="225171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437858-D2D9-5B45-8FAD-E428C1BBB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2" b="14939"/>
          <a:stretch/>
        </p:blipFill>
        <p:spPr>
          <a:xfrm>
            <a:off x="6954775" y="1539877"/>
            <a:ext cx="2126595" cy="963293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F9C9C695-A879-8D43-953E-64A015E350DB}"/>
              </a:ext>
            </a:extLst>
          </p:cNvPr>
          <p:cNvSpPr txBox="1"/>
          <p:nvPr/>
        </p:nvSpPr>
        <p:spPr>
          <a:xfrm>
            <a:off x="6892147" y="165420"/>
            <a:ext cx="2033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dirty="0">
                <a:solidFill>
                  <a:schemeClr val="bg1"/>
                </a:solidFill>
                <a:latin typeface="Al Nile" pitchFamily="2" charset="-78"/>
                <a:cs typeface="Al Nile" pitchFamily="2" charset="-78"/>
              </a:rPr>
              <a:t>De hoogte van de lichtbron (zon of lamp) bepaalde of de schaduw lang of kortgerekt wordt. </a:t>
            </a:r>
          </a:p>
        </p:txBody>
      </p:sp>
      <p:pic>
        <p:nvPicPr>
          <p:cNvPr id="43" name="Afbeelding 42" descr="Afbeelding met tekening&#10;&#10;Automatisch gegenereerde beschrijving">
            <a:extLst>
              <a:ext uri="{FF2B5EF4-FFF2-40B4-BE49-F238E27FC236}">
                <a16:creationId xmlns:a16="http://schemas.microsoft.com/office/drawing/2014/main" id="{C93B2C93-2431-A941-B717-844365350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297" y="2679745"/>
            <a:ext cx="4085932" cy="2298336"/>
          </a:xfrm>
          <a:prstGeom prst="rect">
            <a:avLst/>
          </a:prstGeom>
        </p:spPr>
      </p:pic>
      <p:sp>
        <p:nvSpPr>
          <p:cNvPr id="16" name="Ovale toelichting 15">
            <a:extLst>
              <a:ext uri="{FF2B5EF4-FFF2-40B4-BE49-F238E27FC236}">
                <a16:creationId xmlns:a16="http://schemas.microsoft.com/office/drawing/2014/main" id="{B738ABF5-8373-B24A-BB05-E2E4500D9B80}"/>
              </a:ext>
            </a:extLst>
          </p:cNvPr>
          <p:cNvSpPr/>
          <p:nvPr/>
        </p:nvSpPr>
        <p:spPr>
          <a:xfrm>
            <a:off x="4643074" y="369620"/>
            <a:ext cx="2033082" cy="127312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5A3AA9F2-1FCF-6046-99F6-2A6A43F9F90F}"/>
              </a:ext>
            </a:extLst>
          </p:cNvPr>
          <p:cNvSpPr txBox="1"/>
          <p:nvPr/>
        </p:nvSpPr>
        <p:spPr>
          <a:xfrm>
            <a:off x="4776644" y="739399"/>
            <a:ext cx="184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Tweede portfolio-opdracht, tekenen van een bol met licht en schaduw.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AA43985-1843-834B-863F-4F7237E3CD3B}"/>
              </a:ext>
            </a:extLst>
          </p:cNvPr>
          <p:cNvSpPr txBox="1"/>
          <p:nvPr/>
        </p:nvSpPr>
        <p:spPr>
          <a:xfrm>
            <a:off x="4705646" y="1936339"/>
            <a:ext cx="19844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Tip: denk aan de reflectie van het licht aan de onderkant van de bol.</a:t>
            </a:r>
          </a:p>
        </p:txBody>
      </p:sp>
    </p:spTree>
    <p:extLst>
      <p:ext uri="{BB962C8B-B14F-4D97-AF65-F5344CB8AC3E}">
        <p14:creationId xmlns:p14="http://schemas.microsoft.com/office/powerpoint/2010/main" val="16766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3FA2A30-EBC5-3548-8494-7297C8523BC6}"/>
              </a:ext>
            </a:extLst>
          </p:cNvPr>
          <p:cNvSpPr txBox="1"/>
          <p:nvPr/>
        </p:nvSpPr>
        <p:spPr>
          <a:xfrm>
            <a:off x="580099" y="1335892"/>
            <a:ext cx="3814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Kunstler Script" panose="020F0502020204030204" pitchFamily="34" charset="0"/>
                <a:cs typeface="Kunstler Script" panose="020F0502020204030204" pitchFamily="34" charset="0"/>
              </a:rPr>
              <a:t>Tekening 2, </a:t>
            </a:r>
          </a:p>
          <a:p>
            <a:r>
              <a:rPr lang="nl-NL" sz="3600" b="1" dirty="0">
                <a:latin typeface="Kunstler Script" panose="020F0502020204030204" pitchFamily="34" charset="0"/>
                <a:cs typeface="Kunstler Script" panose="020F0502020204030204" pitchFamily="34" charset="0"/>
              </a:rPr>
              <a:t>Pen en inkt</a:t>
            </a:r>
          </a:p>
          <a:p>
            <a:r>
              <a:rPr lang="nl-NL" sz="3600" dirty="0">
                <a:latin typeface="Kunstler Script" panose="020F0502020204030204" pitchFamily="34" charset="0"/>
                <a:cs typeface="Kunstler Script" panose="020F0502020204030204" pitchFamily="34" charset="0"/>
              </a:rPr>
              <a:t>Beeldaspect,, lijn en textuur</a:t>
            </a:r>
          </a:p>
        </p:txBody>
      </p:sp>
      <p:pic>
        <p:nvPicPr>
          <p:cNvPr id="6" name="Afbeelding 5" descr="Afbeelding met water&#10;&#10;Automatisch gegenereerde beschrijving">
            <a:extLst>
              <a:ext uri="{FF2B5EF4-FFF2-40B4-BE49-F238E27FC236}">
                <a16:creationId xmlns:a16="http://schemas.microsoft.com/office/drawing/2014/main" id="{04551BC4-5A7E-874A-A2DC-F3125EE19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311" y="0"/>
            <a:ext cx="4201258" cy="468771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9DFAA51-BFB9-F44C-BB5D-64CA10CD77D2}"/>
              </a:ext>
            </a:extLst>
          </p:cNvPr>
          <p:cNvSpPr txBox="1"/>
          <p:nvPr/>
        </p:nvSpPr>
        <p:spPr>
          <a:xfrm>
            <a:off x="580099" y="4031662"/>
            <a:ext cx="557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Kunstler Script" panose="030304020206070D0D06" pitchFamily="66" charset="77"/>
              </a:rPr>
              <a:t>Wist je dat de eerste stalen pen in 1780 werd uitgevonden?</a:t>
            </a:r>
          </a:p>
        </p:txBody>
      </p:sp>
    </p:spTree>
    <p:extLst>
      <p:ext uri="{BB962C8B-B14F-4D97-AF65-F5344CB8AC3E}">
        <p14:creationId xmlns:p14="http://schemas.microsoft.com/office/powerpoint/2010/main" val="15730318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968</Words>
  <Application>Microsoft Office PowerPoint</Application>
  <PresentationFormat>Diavoorstelling (16:9)</PresentationFormat>
  <Paragraphs>174</Paragraphs>
  <Slides>27</Slides>
  <Notes>5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Al Nile</vt:lpstr>
      <vt:lpstr>Arial</vt:lpstr>
      <vt:lpstr>Calibri</vt:lpstr>
      <vt:lpstr>Calibri Light</vt:lpstr>
      <vt:lpstr>Kunstler Script</vt:lpstr>
      <vt:lpstr>Kantoorthema</vt:lpstr>
      <vt:lpstr>PowerPoint-presentatie</vt:lpstr>
      <vt:lpstr>PowerPoint-presentatie</vt:lpstr>
      <vt:lpstr>PowerPoint-presentatie</vt:lpstr>
      <vt:lpstr>Tekening  1, Het potlood,  Beeldaspect: Licht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Kleur</vt:lpstr>
      <vt:lpstr>PowerPoint-presentatie</vt:lpstr>
      <vt:lpstr>In totaal 7 kleurcontrasten  Wij leren de 3 belangrijkste </vt:lpstr>
      <vt:lpstr>PowerPoint-presentatie</vt:lpstr>
      <vt:lpstr>PowerPoint-presentatie</vt:lpstr>
      <vt:lpstr>Tekening 4 Eigen materiaal keuze Beeldaspect; ruimte en compositie </vt:lpstr>
      <vt:lpstr>PowerPoint-presentatie</vt:lpstr>
      <vt:lpstr>PowerPoint-presentatie</vt:lpstr>
      <vt:lpstr>Belangrijk om te weten…. Is een compositie:</vt:lpstr>
      <vt:lpstr>Vervolgens kijken we of het werk…</vt:lpstr>
      <vt:lpstr>PowerPoint-presentatie</vt:lpstr>
      <vt:lpstr>PowerPoint-presentatie</vt:lpstr>
      <vt:lpstr>Wat weet ik nog?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Ede Sevenich</dc:creator>
  <cp:lastModifiedBy>Ede Sevenich</cp:lastModifiedBy>
  <cp:revision>3</cp:revision>
  <dcterms:created xsi:type="dcterms:W3CDTF">2020-10-14T11:49:52Z</dcterms:created>
  <dcterms:modified xsi:type="dcterms:W3CDTF">2020-11-27T09:44:42Z</dcterms:modified>
</cp:coreProperties>
</file>